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63" r:id="rId5"/>
    <p:sldMasterId id="2147483667" r:id="rId6"/>
    <p:sldMasterId id="2147483668" r:id="rId7"/>
    <p:sldMasterId id="2147483683" r:id="rId8"/>
    <p:sldMasterId id="2147483687" r:id="rId9"/>
    <p:sldMasterId id="2147483693" r:id="rId10"/>
    <p:sldMasterId id="2147483706" r:id="rId11"/>
    <p:sldMasterId id="2147483774" r:id="rId12"/>
    <p:sldMasterId id="2147483776" r:id="rId13"/>
  </p:sldMasterIdLst>
  <p:notesMasterIdLst>
    <p:notesMasterId r:id="rId61"/>
  </p:notesMasterIdLst>
  <p:handoutMasterIdLst>
    <p:handoutMasterId r:id="rId62"/>
  </p:handoutMasterIdLst>
  <p:sldIdLst>
    <p:sldId id="256" r:id="rId14"/>
    <p:sldId id="438" r:id="rId15"/>
    <p:sldId id="499" r:id="rId16"/>
    <p:sldId id="467" r:id="rId17"/>
    <p:sldId id="490" r:id="rId18"/>
    <p:sldId id="487" r:id="rId19"/>
    <p:sldId id="495" r:id="rId20"/>
    <p:sldId id="469" r:id="rId21"/>
    <p:sldId id="498" r:id="rId22"/>
    <p:sldId id="477" r:id="rId23"/>
    <p:sldId id="476" r:id="rId24"/>
    <p:sldId id="466" r:id="rId25"/>
    <p:sldId id="446" r:id="rId26"/>
    <p:sldId id="460" r:id="rId27"/>
    <p:sldId id="484" r:id="rId28"/>
    <p:sldId id="494" r:id="rId29"/>
    <p:sldId id="500" r:id="rId30"/>
    <p:sldId id="263" r:id="rId31"/>
    <p:sldId id="497" r:id="rId32"/>
    <p:sldId id="496" r:id="rId33"/>
    <p:sldId id="482" r:id="rId34"/>
    <p:sldId id="468" r:id="rId35"/>
    <p:sldId id="260" r:id="rId36"/>
    <p:sldId id="444" r:id="rId37"/>
    <p:sldId id="486" r:id="rId38"/>
    <p:sldId id="464" r:id="rId39"/>
    <p:sldId id="472" r:id="rId40"/>
    <p:sldId id="473" r:id="rId41"/>
    <p:sldId id="474" r:id="rId42"/>
    <p:sldId id="475" r:id="rId43"/>
    <p:sldId id="492" r:id="rId44"/>
    <p:sldId id="493" r:id="rId45"/>
    <p:sldId id="491" r:id="rId46"/>
    <p:sldId id="451" r:id="rId47"/>
    <p:sldId id="452" r:id="rId48"/>
    <p:sldId id="481" r:id="rId49"/>
    <p:sldId id="485" r:id="rId50"/>
    <p:sldId id="478" r:id="rId51"/>
    <p:sldId id="465" r:id="rId52"/>
    <p:sldId id="453" r:id="rId53"/>
    <p:sldId id="483" r:id="rId54"/>
    <p:sldId id="462" r:id="rId55"/>
    <p:sldId id="463" r:id="rId56"/>
    <p:sldId id="489" r:id="rId57"/>
    <p:sldId id="443" r:id="rId58"/>
    <p:sldId id="480" r:id="rId59"/>
    <p:sldId id="445" r:id="rId60"/>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ndatory Slides" id="{A42807C3-678F-4AD9-BB32-C14BDBF29863}">
          <p14:sldIdLst>
            <p14:sldId id="256"/>
            <p14:sldId id="438"/>
          </p14:sldIdLst>
        </p14:section>
        <p14:section name="RS : Intro Presentation" id="{87651CCB-7C5D-42E5-84AC-D8DBE7F416B8}">
          <p14:sldIdLst>
            <p14:sldId id="499"/>
            <p14:sldId id="467"/>
          </p14:sldIdLst>
        </p14:section>
        <p14:section name="RS : Problem and Offering" id="{D3FFAA1E-7765-4802-969A-408FCBC12FB5}">
          <p14:sldIdLst>
            <p14:sldId id="490"/>
            <p14:sldId id="487"/>
          </p14:sldIdLst>
        </p14:section>
        <p14:section name="DV : Product" id="{011AAE55-AA40-4677-B93D-627FEF1FC639}">
          <p14:sldIdLst>
            <p14:sldId id="495"/>
            <p14:sldId id="469"/>
            <p14:sldId id="498"/>
            <p14:sldId id="477"/>
            <p14:sldId id="476"/>
            <p14:sldId id="466"/>
          </p14:sldIdLst>
        </p14:section>
        <p14:section name="RESEARCH" id="{23EC7472-F7AE-4BE9-85E2-143BD44E9526}">
          <p14:sldIdLst>
            <p14:sldId id="446"/>
            <p14:sldId id="460"/>
          </p14:sldIdLst>
        </p14:section>
        <p14:section name="SAM: FUTURE" id="{990E6C0D-B9D6-485E-A73D-B38A364FC614}">
          <p14:sldIdLst>
            <p14:sldId id="484"/>
            <p14:sldId id="494"/>
            <p14:sldId id="500"/>
            <p14:sldId id="263"/>
            <p14:sldId id="497"/>
          </p14:sldIdLst>
        </p14:section>
        <p14:section name="POST PRESENTATION :  Q&amp;A" id="{F71E19AC-07BA-4B3E-A99B-68E1B026BBCC}">
          <p14:sldIdLst>
            <p14:sldId id="496"/>
            <p14:sldId id="482"/>
            <p14:sldId id="468"/>
            <p14:sldId id="260"/>
            <p14:sldId id="444"/>
            <p14:sldId id="486"/>
            <p14:sldId id="464"/>
            <p14:sldId id="472"/>
            <p14:sldId id="473"/>
            <p14:sldId id="474"/>
            <p14:sldId id="475"/>
            <p14:sldId id="492"/>
            <p14:sldId id="493"/>
            <p14:sldId id="491"/>
          </p14:sldIdLst>
        </p14:section>
        <p14:section name="UNUSED" id="{E847EAF9-EC3C-4F7C-BC41-F11B119A210B}">
          <p14:sldIdLst>
            <p14:sldId id="451"/>
            <p14:sldId id="452"/>
            <p14:sldId id="481"/>
            <p14:sldId id="485"/>
            <p14:sldId id="478"/>
            <p14:sldId id="465"/>
            <p14:sldId id="453"/>
            <p14:sldId id="483"/>
            <p14:sldId id="462"/>
            <p14:sldId id="463"/>
            <p14:sldId id="489"/>
            <p14:sldId id="443"/>
            <p14:sldId id="480"/>
            <p14:sldId id="4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9129"/>
    <a:srgbClr val="2D404C"/>
    <a:srgbClr val="FF7474"/>
    <a:srgbClr val="FFCE3C"/>
    <a:srgbClr val="AAE571"/>
    <a:srgbClr val="D3C617"/>
    <a:srgbClr val="4082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05FEC3-26CA-5CA3-D246-D8BEBE261723}" v="10" dt="2025-09-11T09:51:45.893"/>
    <p1510:client id="{5FA24EC3-806C-E134-B10D-488612D3940A}" v="4" dt="2025-09-11T23:10:08.846"/>
    <p1510:client id="{9B8F5BE8-BBED-D75C-9CE4-BD7E4B11D8DA}" v="8" dt="2025-09-11T09:11:45.886"/>
    <p1510:client id="{C5A7992A-E330-0B11-4F17-897C1587E78B}" v="72" dt="2025-09-11T09:21:41.079"/>
    <p1510:client id="{E8C8E07D-665C-0785-0460-B06512AE19C2}" v="337" dt="2025-09-11T11:08:44.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267" autoAdjust="0"/>
  </p:normalViewPr>
  <p:slideViewPr>
    <p:cSldViewPr snapToGrid="0">
      <p:cViewPr varScale="1">
        <p:scale>
          <a:sx n="61" d="100"/>
          <a:sy n="61" d="100"/>
        </p:scale>
        <p:origin x="1065" y="21"/>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microsoft.com/office/2015/10/relationships/revisionInfo" Target="revisionInfo.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2DA5A6-1FA0-4F78-A61A-BBD51E63C54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43B7DCA-10DC-46A4-847F-F101B170B5E7}">
      <dgm:prSet phldrT="[Text]"/>
      <dgm:spPr>
        <a:solidFill>
          <a:srgbClr val="0070C0"/>
        </a:solidFill>
      </dgm:spPr>
      <dgm:t>
        <a:bodyPr/>
        <a:lstStyle/>
        <a:p>
          <a:pPr algn="ctr"/>
          <a:r>
            <a:rPr lang="en-US"/>
            <a:t>Hardware</a:t>
          </a:r>
        </a:p>
      </dgm:t>
    </dgm:pt>
    <dgm:pt modelId="{A658FAF5-1DA2-430D-9BA4-590CB32EFE78}" type="parTrans" cxnId="{C245849F-31AD-4374-8DC6-EE96B74C51DB}">
      <dgm:prSet/>
      <dgm:spPr/>
      <dgm:t>
        <a:bodyPr/>
        <a:lstStyle/>
        <a:p>
          <a:endParaRPr lang="en-US"/>
        </a:p>
      </dgm:t>
    </dgm:pt>
    <dgm:pt modelId="{8289B4D9-621B-4E64-A778-87F6DDA9B09D}" type="sibTrans" cxnId="{C245849F-31AD-4374-8DC6-EE96B74C51DB}">
      <dgm:prSet/>
      <dgm:spPr/>
      <dgm:t>
        <a:bodyPr/>
        <a:lstStyle/>
        <a:p>
          <a:endParaRPr lang="en-US"/>
        </a:p>
      </dgm:t>
    </dgm:pt>
    <dgm:pt modelId="{84F555DA-E537-4413-BD68-114E27F69625}">
      <dgm:prSet phldrT="[Text]" custT="1"/>
      <dgm:spPr>
        <a:solidFill>
          <a:srgbClr val="0070C0">
            <a:alpha val="90000"/>
          </a:srgbClr>
        </a:solidFill>
      </dgm:spPr>
      <dgm:t>
        <a:bodyPr/>
        <a:lstStyle/>
        <a:p>
          <a:r>
            <a:rPr lang="en-US" sz="2400"/>
            <a:t>SDR Hardware Integration</a:t>
          </a:r>
        </a:p>
      </dgm:t>
    </dgm:pt>
    <dgm:pt modelId="{7F9E42A2-A6BC-4B58-A94B-6A23E5E806C3}" type="parTrans" cxnId="{4F9CE005-4814-4474-B214-AED58792545B}">
      <dgm:prSet/>
      <dgm:spPr/>
      <dgm:t>
        <a:bodyPr/>
        <a:lstStyle/>
        <a:p>
          <a:endParaRPr lang="en-US"/>
        </a:p>
      </dgm:t>
    </dgm:pt>
    <dgm:pt modelId="{6CFE1E5D-B3C7-479D-8A2E-92DE4CCFECC6}" type="sibTrans" cxnId="{4F9CE005-4814-4474-B214-AED58792545B}">
      <dgm:prSet/>
      <dgm:spPr/>
      <dgm:t>
        <a:bodyPr/>
        <a:lstStyle/>
        <a:p>
          <a:endParaRPr lang="en-US"/>
        </a:p>
      </dgm:t>
    </dgm:pt>
    <dgm:pt modelId="{CC8BEAD6-B987-42FF-83D8-6F1F52ABA10B}">
      <dgm:prSet phldrT="[Text]" custT="1"/>
      <dgm:spPr>
        <a:solidFill>
          <a:srgbClr val="0070C0">
            <a:alpha val="90000"/>
          </a:srgbClr>
        </a:solidFill>
      </dgm:spPr>
      <dgm:t>
        <a:bodyPr/>
        <a:lstStyle/>
        <a:p>
          <a:r>
            <a:rPr lang="en-US" sz="2400" err="1"/>
            <a:t>Ruggedisation</a:t>
          </a:r>
          <a:endParaRPr lang="en-US" sz="2400"/>
        </a:p>
      </dgm:t>
    </dgm:pt>
    <dgm:pt modelId="{64D80F79-4C22-4851-A6EA-BC96C4E648BB}" type="parTrans" cxnId="{1B3F763A-EE71-4338-BCAF-6178171F5319}">
      <dgm:prSet/>
      <dgm:spPr/>
      <dgm:t>
        <a:bodyPr/>
        <a:lstStyle/>
        <a:p>
          <a:endParaRPr lang="en-US"/>
        </a:p>
      </dgm:t>
    </dgm:pt>
    <dgm:pt modelId="{6DE80560-C8A4-41C8-96D1-ECD327C8E80F}" type="sibTrans" cxnId="{1B3F763A-EE71-4338-BCAF-6178171F5319}">
      <dgm:prSet/>
      <dgm:spPr/>
      <dgm:t>
        <a:bodyPr/>
        <a:lstStyle/>
        <a:p>
          <a:endParaRPr lang="en-US"/>
        </a:p>
      </dgm:t>
    </dgm:pt>
    <dgm:pt modelId="{6D6C7C66-42A9-45B5-BFE0-C60198EF9C2F}">
      <dgm:prSet phldrT="[Text]" phldr="0"/>
      <dgm:spPr/>
      <dgm:t>
        <a:bodyPr/>
        <a:lstStyle/>
        <a:p>
          <a:r>
            <a:rPr lang="en-US"/>
            <a:t>RF/ML Processing</a:t>
          </a:r>
        </a:p>
      </dgm:t>
    </dgm:pt>
    <dgm:pt modelId="{5BC4C3E4-5F25-4330-B476-0F687E6A93FE}" type="parTrans" cxnId="{2B0A78BE-2F7D-4EAA-92A4-D487D208486B}">
      <dgm:prSet/>
      <dgm:spPr/>
      <dgm:t>
        <a:bodyPr/>
        <a:lstStyle/>
        <a:p>
          <a:endParaRPr lang="en-US"/>
        </a:p>
      </dgm:t>
    </dgm:pt>
    <dgm:pt modelId="{B537E219-49C0-4F1F-A3E6-DEBC28F85516}" type="sibTrans" cxnId="{2B0A78BE-2F7D-4EAA-92A4-D487D208486B}">
      <dgm:prSet/>
      <dgm:spPr/>
      <dgm:t>
        <a:bodyPr/>
        <a:lstStyle/>
        <a:p>
          <a:endParaRPr lang="en-US"/>
        </a:p>
      </dgm:t>
    </dgm:pt>
    <dgm:pt modelId="{08CC3C7B-4561-4E2E-B79C-AA5824D7741D}">
      <dgm:prSet phldrT="[Text]" phldr="0"/>
      <dgm:spPr/>
      <dgm:t>
        <a:bodyPr/>
        <a:lstStyle/>
        <a:p>
          <a:r>
            <a:rPr lang="en-US"/>
            <a:t>RF Processing</a:t>
          </a:r>
        </a:p>
      </dgm:t>
    </dgm:pt>
    <dgm:pt modelId="{17B7303A-042F-4052-8036-0A7C3F96D050}" type="parTrans" cxnId="{9E6F8B2C-C163-46AC-B536-7DA58B9F920F}">
      <dgm:prSet/>
      <dgm:spPr/>
      <dgm:t>
        <a:bodyPr/>
        <a:lstStyle/>
        <a:p>
          <a:endParaRPr lang="en-US"/>
        </a:p>
      </dgm:t>
    </dgm:pt>
    <dgm:pt modelId="{91AF2D99-1732-461D-B908-3B20606E7B5E}" type="sibTrans" cxnId="{9E6F8B2C-C163-46AC-B536-7DA58B9F920F}">
      <dgm:prSet/>
      <dgm:spPr/>
      <dgm:t>
        <a:bodyPr/>
        <a:lstStyle/>
        <a:p>
          <a:endParaRPr lang="en-US"/>
        </a:p>
      </dgm:t>
    </dgm:pt>
    <dgm:pt modelId="{C6EA48BC-159B-42DB-8C06-B70D5C63C904}">
      <dgm:prSet phldrT="[Text]"/>
      <dgm:spPr/>
      <dgm:t>
        <a:bodyPr/>
        <a:lstStyle/>
        <a:p>
          <a:r>
            <a:rPr lang="en-US"/>
            <a:t>ML Training</a:t>
          </a:r>
        </a:p>
      </dgm:t>
    </dgm:pt>
    <dgm:pt modelId="{6A438015-F18F-48FD-9508-AA1FA1B89E4C}" type="parTrans" cxnId="{DAAC7318-6156-42E1-80C2-BEFDF67A1F2E}">
      <dgm:prSet/>
      <dgm:spPr/>
      <dgm:t>
        <a:bodyPr/>
        <a:lstStyle/>
        <a:p>
          <a:endParaRPr lang="en-US"/>
        </a:p>
      </dgm:t>
    </dgm:pt>
    <dgm:pt modelId="{7FE2B56F-8AFD-4FC6-AA45-5B42C44811AA}" type="sibTrans" cxnId="{DAAC7318-6156-42E1-80C2-BEFDF67A1F2E}">
      <dgm:prSet/>
      <dgm:spPr/>
      <dgm:t>
        <a:bodyPr/>
        <a:lstStyle/>
        <a:p>
          <a:endParaRPr lang="en-US"/>
        </a:p>
      </dgm:t>
    </dgm:pt>
    <dgm:pt modelId="{BBEC487D-D4BB-47C6-B56E-003C76A19B04}">
      <dgm:prSet phldrT="[Text]" phldr="0"/>
      <dgm:spPr>
        <a:solidFill>
          <a:srgbClr val="7030A0"/>
        </a:solidFill>
      </dgm:spPr>
      <dgm:t>
        <a:bodyPr/>
        <a:lstStyle/>
        <a:p>
          <a:r>
            <a:rPr lang="en-US"/>
            <a:t>ADF Integration</a:t>
          </a:r>
        </a:p>
      </dgm:t>
    </dgm:pt>
    <dgm:pt modelId="{D950238B-0EEA-4010-A4A6-EDB7D07AAC9B}" type="parTrans" cxnId="{AA9AEDBD-315D-428C-B903-35406ECAD500}">
      <dgm:prSet/>
      <dgm:spPr/>
      <dgm:t>
        <a:bodyPr/>
        <a:lstStyle/>
        <a:p>
          <a:endParaRPr lang="en-US"/>
        </a:p>
      </dgm:t>
    </dgm:pt>
    <dgm:pt modelId="{A3DBC6D7-30B1-459B-AF2E-2A3D472DFA49}" type="sibTrans" cxnId="{AA9AEDBD-315D-428C-B903-35406ECAD500}">
      <dgm:prSet/>
      <dgm:spPr/>
      <dgm:t>
        <a:bodyPr/>
        <a:lstStyle/>
        <a:p>
          <a:endParaRPr lang="en-US"/>
        </a:p>
      </dgm:t>
    </dgm:pt>
    <dgm:pt modelId="{80CCFA71-2D6F-4295-8DAE-B135C611F766}">
      <dgm:prSet phldrT="[Text]"/>
      <dgm:spPr>
        <a:solidFill>
          <a:srgbClr val="7030A0">
            <a:alpha val="90000"/>
          </a:srgbClr>
        </a:solidFill>
      </dgm:spPr>
      <dgm:t>
        <a:bodyPr/>
        <a:lstStyle/>
        <a:p>
          <a:r>
            <a:rPr lang="en-US"/>
            <a:t>Operator Interfacing</a:t>
          </a:r>
        </a:p>
      </dgm:t>
    </dgm:pt>
    <dgm:pt modelId="{044B5234-46C9-49CE-843B-92DA70895A1B}" type="parTrans" cxnId="{E06F9D97-B37F-4ABB-88FC-D5EB7138C476}">
      <dgm:prSet/>
      <dgm:spPr/>
      <dgm:t>
        <a:bodyPr/>
        <a:lstStyle/>
        <a:p>
          <a:endParaRPr lang="en-US"/>
        </a:p>
      </dgm:t>
    </dgm:pt>
    <dgm:pt modelId="{230D685D-0E52-4EDC-BE2B-D79092C2AB95}" type="sibTrans" cxnId="{E06F9D97-B37F-4ABB-88FC-D5EB7138C476}">
      <dgm:prSet/>
      <dgm:spPr/>
      <dgm:t>
        <a:bodyPr/>
        <a:lstStyle/>
        <a:p>
          <a:endParaRPr lang="en-US"/>
        </a:p>
      </dgm:t>
    </dgm:pt>
    <dgm:pt modelId="{0654535E-3D63-470B-BA2B-97C0D57D5647}">
      <dgm:prSet phldrT="[Text]" phldr="0"/>
      <dgm:spPr>
        <a:solidFill>
          <a:srgbClr val="7030A0">
            <a:alpha val="90000"/>
          </a:srgbClr>
        </a:solidFill>
      </dgm:spPr>
      <dgm:t>
        <a:bodyPr/>
        <a:lstStyle/>
        <a:p>
          <a:pPr rtl="0"/>
          <a:r>
            <a:rPr lang="en-US"/>
            <a:t>ADF</a:t>
          </a:r>
          <a:r>
            <a:rPr lang="en-US">
              <a:latin typeface="Calibri Light" panose="020F0302020204030204"/>
            </a:rPr>
            <a:t> </a:t>
          </a:r>
          <a:r>
            <a:rPr lang="en-US" sz="1800"/>
            <a:t>Integration</a:t>
          </a:r>
          <a:endParaRPr lang="en-US">
            <a:latin typeface="Calibri Light" panose="020F0302020204030204"/>
          </a:endParaRPr>
        </a:p>
      </dgm:t>
    </dgm:pt>
    <dgm:pt modelId="{5360F196-1229-4EFE-A2BA-CF80E8FC0F4B}" type="parTrans" cxnId="{71F87722-533B-4006-A399-7A00E32495DD}">
      <dgm:prSet/>
      <dgm:spPr/>
      <dgm:t>
        <a:bodyPr/>
        <a:lstStyle/>
        <a:p>
          <a:endParaRPr lang="en-US"/>
        </a:p>
      </dgm:t>
    </dgm:pt>
    <dgm:pt modelId="{292E83DE-44CB-4746-B8CB-CD0B98408368}" type="sibTrans" cxnId="{71F87722-533B-4006-A399-7A00E32495DD}">
      <dgm:prSet/>
      <dgm:spPr/>
      <dgm:t>
        <a:bodyPr/>
        <a:lstStyle/>
        <a:p>
          <a:endParaRPr lang="en-US"/>
        </a:p>
      </dgm:t>
    </dgm:pt>
    <dgm:pt modelId="{ECB2F51B-B7EB-4D99-A7BF-18DADE2B9B36}">
      <dgm:prSet phldrT="[Text]" custT="1"/>
      <dgm:spPr>
        <a:solidFill>
          <a:srgbClr val="0070C0">
            <a:alpha val="90000"/>
          </a:srgbClr>
        </a:solidFill>
      </dgm:spPr>
      <dgm:t>
        <a:bodyPr/>
        <a:lstStyle/>
        <a:p>
          <a:r>
            <a:rPr lang="en-US" sz="2400"/>
            <a:t>Size, Weight &amp; Power</a:t>
          </a:r>
        </a:p>
      </dgm:t>
    </dgm:pt>
    <dgm:pt modelId="{66382C56-F4C5-4065-A38A-49D38A22F39E}" type="parTrans" cxnId="{A111EB99-B449-4ACB-8AA0-2CB893D63720}">
      <dgm:prSet/>
      <dgm:spPr/>
      <dgm:t>
        <a:bodyPr/>
        <a:lstStyle/>
        <a:p>
          <a:endParaRPr lang="en-US"/>
        </a:p>
      </dgm:t>
    </dgm:pt>
    <dgm:pt modelId="{C7DB0ACB-8E5E-473E-B892-AE456DCAB6D9}" type="sibTrans" cxnId="{A111EB99-B449-4ACB-8AA0-2CB893D63720}">
      <dgm:prSet/>
      <dgm:spPr/>
      <dgm:t>
        <a:bodyPr/>
        <a:lstStyle/>
        <a:p>
          <a:endParaRPr lang="en-US"/>
        </a:p>
      </dgm:t>
    </dgm:pt>
    <dgm:pt modelId="{AA93B108-0AEB-4A0D-85EE-8CF54CCF4C43}" type="pres">
      <dgm:prSet presAssocID="{632DA5A6-1FA0-4F78-A61A-BBD51E63C548}" presName="Name0" presStyleCnt="0">
        <dgm:presLayoutVars>
          <dgm:dir/>
          <dgm:animLvl val="lvl"/>
          <dgm:resizeHandles val="exact"/>
        </dgm:presLayoutVars>
      </dgm:prSet>
      <dgm:spPr/>
    </dgm:pt>
    <dgm:pt modelId="{6378E607-3AC2-4AF7-A0EF-C038D9249626}" type="pres">
      <dgm:prSet presAssocID="{443B7DCA-10DC-46A4-847F-F101B170B5E7}" presName="linNode" presStyleCnt="0"/>
      <dgm:spPr/>
    </dgm:pt>
    <dgm:pt modelId="{A061CA61-5E1C-4239-9BB3-95916A0A7F03}" type="pres">
      <dgm:prSet presAssocID="{443B7DCA-10DC-46A4-847F-F101B170B5E7}" presName="parentText" presStyleLbl="node1" presStyleIdx="0" presStyleCnt="3" custLinFactNeighborX="-1074" custLinFactNeighborY="939">
        <dgm:presLayoutVars>
          <dgm:chMax val="1"/>
          <dgm:bulletEnabled val="1"/>
        </dgm:presLayoutVars>
      </dgm:prSet>
      <dgm:spPr/>
    </dgm:pt>
    <dgm:pt modelId="{D9E151D8-A8AB-43C0-8361-560787C69F46}" type="pres">
      <dgm:prSet presAssocID="{443B7DCA-10DC-46A4-847F-F101B170B5E7}" presName="descendantText" presStyleLbl="alignAccFollowNode1" presStyleIdx="0" presStyleCnt="3">
        <dgm:presLayoutVars>
          <dgm:bulletEnabled val="1"/>
        </dgm:presLayoutVars>
      </dgm:prSet>
      <dgm:spPr/>
    </dgm:pt>
    <dgm:pt modelId="{4FE88FBC-42A8-46F6-897C-9FBDD6A88C37}" type="pres">
      <dgm:prSet presAssocID="{8289B4D9-621B-4E64-A778-87F6DDA9B09D}" presName="sp" presStyleCnt="0"/>
      <dgm:spPr/>
    </dgm:pt>
    <dgm:pt modelId="{7D387163-A3BF-4698-B40E-6F9329FE8085}" type="pres">
      <dgm:prSet presAssocID="{6D6C7C66-42A9-45B5-BFE0-C60198EF9C2F}" presName="linNode" presStyleCnt="0"/>
      <dgm:spPr/>
    </dgm:pt>
    <dgm:pt modelId="{DEE46DBF-E610-4CA0-88DF-12D9F36B24AE}" type="pres">
      <dgm:prSet presAssocID="{6D6C7C66-42A9-45B5-BFE0-C60198EF9C2F}" presName="parentText" presStyleLbl="node1" presStyleIdx="1" presStyleCnt="3">
        <dgm:presLayoutVars>
          <dgm:chMax val="1"/>
          <dgm:bulletEnabled val="1"/>
        </dgm:presLayoutVars>
      </dgm:prSet>
      <dgm:spPr/>
    </dgm:pt>
    <dgm:pt modelId="{D0AD277E-553E-4747-9E3C-61D00305D924}" type="pres">
      <dgm:prSet presAssocID="{6D6C7C66-42A9-45B5-BFE0-C60198EF9C2F}" presName="descendantText" presStyleLbl="alignAccFollowNode1" presStyleIdx="1" presStyleCnt="3">
        <dgm:presLayoutVars>
          <dgm:bulletEnabled val="1"/>
        </dgm:presLayoutVars>
      </dgm:prSet>
      <dgm:spPr/>
    </dgm:pt>
    <dgm:pt modelId="{01108912-8B27-4AEE-8E45-930D795733A9}" type="pres">
      <dgm:prSet presAssocID="{B537E219-49C0-4F1F-A3E6-DEBC28F85516}" presName="sp" presStyleCnt="0"/>
      <dgm:spPr/>
    </dgm:pt>
    <dgm:pt modelId="{BA3C29FD-634C-423F-B406-6C576B9A31C8}" type="pres">
      <dgm:prSet presAssocID="{BBEC487D-D4BB-47C6-B56E-003C76A19B04}" presName="linNode" presStyleCnt="0"/>
      <dgm:spPr/>
    </dgm:pt>
    <dgm:pt modelId="{A603D945-3295-46C9-8929-69E1C7074B15}" type="pres">
      <dgm:prSet presAssocID="{BBEC487D-D4BB-47C6-B56E-003C76A19B04}" presName="parentText" presStyleLbl="node1" presStyleIdx="2" presStyleCnt="3">
        <dgm:presLayoutVars>
          <dgm:chMax val="1"/>
          <dgm:bulletEnabled val="1"/>
        </dgm:presLayoutVars>
      </dgm:prSet>
      <dgm:spPr/>
    </dgm:pt>
    <dgm:pt modelId="{4E3B7C64-4C65-4ED1-A31A-2671B73E7A1D}" type="pres">
      <dgm:prSet presAssocID="{BBEC487D-D4BB-47C6-B56E-003C76A19B04}" presName="descendantText" presStyleLbl="alignAccFollowNode1" presStyleIdx="2" presStyleCnt="3">
        <dgm:presLayoutVars>
          <dgm:bulletEnabled val="1"/>
        </dgm:presLayoutVars>
      </dgm:prSet>
      <dgm:spPr/>
    </dgm:pt>
  </dgm:ptLst>
  <dgm:cxnLst>
    <dgm:cxn modelId="{39634702-E76A-4CB7-9643-740925EEF962}" type="presOf" srcId="{632DA5A6-1FA0-4F78-A61A-BBD51E63C548}" destId="{AA93B108-0AEB-4A0D-85EE-8CF54CCF4C43}" srcOrd="0" destOrd="0" presId="urn:microsoft.com/office/officeart/2005/8/layout/vList5"/>
    <dgm:cxn modelId="{BAE6EB03-964F-4F2E-AF94-9F70FF00C8FD}" type="presOf" srcId="{0654535E-3D63-470B-BA2B-97C0D57D5647}" destId="{4E3B7C64-4C65-4ED1-A31A-2671B73E7A1D}" srcOrd="0" destOrd="1" presId="urn:microsoft.com/office/officeart/2005/8/layout/vList5"/>
    <dgm:cxn modelId="{4F9CE005-4814-4474-B214-AED58792545B}" srcId="{443B7DCA-10DC-46A4-847F-F101B170B5E7}" destId="{84F555DA-E537-4413-BD68-114E27F69625}" srcOrd="0" destOrd="0" parTransId="{7F9E42A2-A6BC-4B58-A94B-6A23E5E806C3}" sibTransId="{6CFE1E5D-B3C7-479D-8A2E-92DE4CCFECC6}"/>
    <dgm:cxn modelId="{DAAC7318-6156-42E1-80C2-BEFDF67A1F2E}" srcId="{6D6C7C66-42A9-45B5-BFE0-C60198EF9C2F}" destId="{C6EA48BC-159B-42DB-8C06-B70D5C63C904}" srcOrd="1" destOrd="0" parTransId="{6A438015-F18F-48FD-9508-AA1FA1B89E4C}" sibTransId="{7FE2B56F-8AFD-4FC6-AA45-5B42C44811AA}"/>
    <dgm:cxn modelId="{DA9ED418-FC31-4806-BB9C-F87D98872773}" type="presOf" srcId="{C6EA48BC-159B-42DB-8C06-B70D5C63C904}" destId="{D0AD277E-553E-4747-9E3C-61D00305D924}" srcOrd="0" destOrd="1" presId="urn:microsoft.com/office/officeart/2005/8/layout/vList5"/>
    <dgm:cxn modelId="{770F891A-0CFE-4DEA-AFFA-7B4A7B481925}" type="presOf" srcId="{6D6C7C66-42A9-45B5-BFE0-C60198EF9C2F}" destId="{DEE46DBF-E610-4CA0-88DF-12D9F36B24AE}" srcOrd="0" destOrd="0" presId="urn:microsoft.com/office/officeart/2005/8/layout/vList5"/>
    <dgm:cxn modelId="{71F87722-533B-4006-A399-7A00E32495DD}" srcId="{BBEC487D-D4BB-47C6-B56E-003C76A19B04}" destId="{0654535E-3D63-470B-BA2B-97C0D57D5647}" srcOrd="1" destOrd="0" parTransId="{5360F196-1229-4EFE-A2BA-CF80E8FC0F4B}" sibTransId="{292E83DE-44CB-4746-B8CB-CD0B98408368}"/>
    <dgm:cxn modelId="{9E6F8B2C-C163-46AC-B536-7DA58B9F920F}" srcId="{6D6C7C66-42A9-45B5-BFE0-C60198EF9C2F}" destId="{08CC3C7B-4561-4E2E-B79C-AA5824D7741D}" srcOrd="0" destOrd="0" parTransId="{17B7303A-042F-4052-8036-0A7C3F96D050}" sibTransId="{91AF2D99-1732-461D-B908-3B20606E7B5E}"/>
    <dgm:cxn modelId="{0623742F-76C4-48A6-8B22-E5C48F9D0F44}" type="presOf" srcId="{443B7DCA-10DC-46A4-847F-F101B170B5E7}" destId="{A061CA61-5E1C-4239-9BB3-95916A0A7F03}" srcOrd="0" destOrd="0" presId="urn:microsoft.com/office/officeart/2005/8/layout/vList5"/>
    <dgm:cxn modelId="{1B3F763A-EE71-4338-BCAF-6178171F5319}" srcId="{443B7DCA-10DC-46A4-847F-F101B170B5E7}" destId="{CC8BEAD6-B987-42FF-83D8-6F1F52ABA10B}" srcOrd="1" destOrd="0" parTransId="{64D80F79-4C22-4851-A6EA-BC96C4E648BB}" sibTransId="{6DE80560-C8A4-41C8-96D1-ECD327C8E80F}"/>
    <dgm:cxn modelId="{5DDBD240-F684-4065-90F8-2FF1A2778431}" type="presOf" srcId="{80CCFA71-2D6F-4295-8DAE-B135C611F766}" destId="{4E3B7C64-4C65-4ED1-A31A-2671B73E7A1D}" srcOrd="0" destOrd="0" presId="urn:microsoft.com/office/officeart/2005/8/layout/vList5"/>
    <dgm:cxn modelId="{4B95B75D-DA0E-4273-A57C-9FF0FD651466}" type="presOf" srcId="{BBEC487D-D4BB-47C6-B56E-003C76A19B04}" destId="{A603D945-3295-46C9-8929-69E1C7074B15}" srcOrd="0" destOrd="0" presId="urn:microsoft.com/office/officeart/2005/8/layout/vList5"/>
    <dgm:cxn modelId="{3C71985E-51F9-4A5B-996D-DD41203C967B}" type="presOf" srcId="{ECB2F51B-B7EB-4D99-A7BF-18DADE2B9B36}" destId="{D9E151D8-A8AB-43C0-8361-560787C69F46}" srcOrd="0" destOrd="2" presId="urn:microsoft.com/office/officeart/2005/8/layout/vList5"/>
    <dgm:cxn modelId="{3B2D8B6E-263F-4C48-8A94-76FD9753D52B}" type="presOf" srcId="{CC8BEAD6-B987-42FF-83D8-6F1F52ABA10B}" destId="{D9E151D8-A8AB-43C0-8361-560787C69F46}" srcOrd="0" destOrd="1" presId="urn:microsoft.com/office/officeart/2005/8/layout/vList5"/>
    <dgm:cxn modelId="{E06F9D97-B37F-4ABB-88FC-D5EB7138C476}" srcId="{BBEC487D-D4BB-47C6-B56E-003C76A19B04}" destId="{80CCFA71-2D6F-4295-8DAE-B135C611F766}" srcOrd="0" destOrd="0" parTransId="{044B5234-46C9-49CE-843B-92DA70895A1B}" sibTransId="{230D685D-0E52-4EDC-BE2B-D79092C2AB95}"/>
    <dgm:cxn modelId="{D393D998-6FE9-4240-BE45-1E56E942B01C}" type="presOf" srcId="{84F555DA-E537-4413-BD68-114E27F69625}" destId="{D9E151D8-A8AB-43C0-8361-560787C69F46}" srcOrd="0" destOrd="0" presId="urn:microsoft.com/office/officeart/2005/8/layout/vList5"/>
    <dgm:cxn modelId="{A111EB99-B449-4ACB-8AA0-2CB893D63720}" srcId="{443B7DCA-10DC-46A4-847F-F101B170B5E7}" destId="{ECB2F51B-B7EB-4D99-A7BF-18DADE2B9B36}" srcOrd="2" destOrd="0" parTransId="{66382C56-F4C5-4065-A38A-49D38A22F39E}" sibTransId="{C7DB0ACB-8E5E-473E-B892-AE456DCAB6D9}"/>
    <dgm:cxn modelId="{C245849F-31AD-4374-8DC6-EE96B74C51DB}" srcId="{632DA5A6-1FA0-4F78-A61A-BBD51E63C548}" destId="{443B7DCA-10DC-46A4-847F-F101B170B5E7}" srcOrd="0" destOrd="0" parTransId="{A658FAF5-1DA2-430D-9BA4-590CB32EFE78}" sibTransId="{8289B4D9-621B-4E64-A778-87F6DDA9B09D}"/>
    <dgm:cxn modelId="{AA9AEDBD-315D-428C-B903-35406ECAD500}" srcId="{632DA5A6-1FA0-4F78-A61A-BBD51E63C548}" destId="{BBEC487D-D4BB-47C6-B56E-003C76A19B04}" srcOrd="2" destOrd="0" parTransId="{D950238B-0EEA-4010-A4A6-EDB7D07AAC9B}" sibTransId="{A3DBC6D7-30B1-459B-AF2E-2A3D472DFA49}"/>
    <dgm:cxn modelId="{2B0A78BE-2F7D-4EAA-92A4-D487D208486B}" srcId="{632DA5A6-1FA0-4F78-A61A-BBD51E63C548}" destId="{6D6C7C66-42A9-45B5-BFE0-C60198EF9C2F}" srcOrd="1" destOrd="0" parTransId="{5BC4C3E4-5F25-4330-B476-0F687E6A93FE}" sibTransId="{B537E219-49C0-4F1F-A3E6-DEBC28F85516}"/>
    <dgm:cxn modelId="{5AE33EDD-D36C-4E22-85EF-CA03229B3CB7}" type="presOf" srcId="{08CC3C7B-4561-4E2E-B79C-AA5824D7741D}" destId="{D0AD277E-553E-4747-9E3C-61D00305D924}" srcOrd="0" destOrd="0" presId="urn:microsoft.com/office/officeart/2005/8/layout/vList5"/>
    <dgm:cxn modelId="{D6482559-C32B-4786-9242-B8AA2221F3DF}" type="presParOf" srcId="{AA93B108-0AEB-4A0D-85EE-8CF54CCF4C43}" destId="{6378E607-3AC2-4AF7-A0EF-C038D9249626}" srcOrd="0" destOrd="0" presId="urn:microsoft.com/office/officeart/2005/8/layout/vList5"/>
    <dgm:cxn modelId="{650E5FF2-2D1B-438F-83AC-4FB216C040E8}" type="presParOf" srcId="{6378E607-3AC2-4AF7-A0EF-C038D9249626}" destId="{A061CA61-5E1C-4239-9BB3-95916A0A7F03}" srcOrd="0" destOrd="0" presId="urn:microsoft.com/office/officeart/2005/8/layout/vList5"/>
    <dgm:cxn modelId="{4ECF9A5D-CCB7-4973-AF0B-A6A1B5A5A465}" type="presParOf" srcId="{6378E607-3AC2-4AF7-A0EF-C038D9249626}" destId="{D9E151D8-A8AB-43C0-8361-560787C69F46}" srcOrd="1" destOrd="0" presId="urn:microsoft.com/office/officeart/2005/8/layout/vList5"/>
    <dgm:cxn modelId="{5272E090-50E9-4CEA-BAA7-914F3F3C992E}" type="presParOf" srcId="{AA93B108-0AEB-4A0D-85EE-8CF54CCF4C43}" destId="{4FE88FBC-42A8-46F6-897C-9FBDD6A88C37}" srcOrd="1" destOrd="0" presId="urn:microsoft.com/office/officeart/2005/8/layout/vList5"/>
    <dgm:cxn modelId="{7DA2B9D7-DD48-42C1-8850-8C8AF017037B}" type="presParOf" srcId="{AA93B108-0AEB-4A0D-85EE-8CF54CCF4C43}" destId="{7D387163-A3BF-4698-B40E-6F9329FE8085}" srcOrd="2" destOrd="0" presId="urn:microsoft.com/office/officeart/2005/8/layout/vList5"/>
    <dgm:cxn modelId="{ED9D9551-BB8F-4F36-8696-8D33C4769E7C}" type="presParOf" srcId="{7D387163-A3BF-4698-B40E-6F9329FE8085}" destId="{DEE46DBF-E610-4CA0-88DF-12D9F36B24AE}" srcOrd="0" destOrd="0" presId="urn:microsoft.com/office/officeart/2005/8/layout/vList5"/>
    <dgm:cxn modelId="{6BA75A2B-BEFB-412B-BE59-7A7DE82E36BE}" type="presParOf" srcId="{7D387163-A3BF-4698-B40E-6F9329FE8085}" destId="{D0AD277E-553E-4747-9E3C-61D00305D924}" srcOrd="1" destOrd="0" presId="urn:microsoft.com/office/officeart/2005/8/layout/vList5"/>
    <dgm:cxn modelId="{CA6A152C-DF7E-4190-B0CA-61CA4A521482}" type="presParOf" srcId="{AA93B108-0AEB-4A0D-85EE-8CF54CCF4C43}" destId="{01108912-8B27-4AEE-8E45-930D795733A9}" srcOrd="3" destOrd="0" presId="urn:microsoft.com/office/officeart/2005/8/layout/vList5"/>
    <dgm:cxn modelId="{CFECE710-F832-4944-98C4-ECA136F58E05}" type="presParOf" srcId="{AA93B108-0AEB-4A0D-85EE-8CF54CCF4C43}" destId="{BA3C29FD-634C-423F-B406-6C576B9A31C8}" srcOrd="4" destOrd="0" presId="urn:microsoft.com/office/officeart/2005/8/layout/vList5"/>
    <dgm:cxn modelId="{55BCE0C1-0F7B-48D9-88B7-90982AB4F559}" type="presParOf" srcId="{BA3C29FD-634C-423F-B406-6C576B9A31C8}" destId="{A603D945-3295-46C9-8929-69E1C7074B15}" srcOrd="0" destOrd="0" presId="urn:microsoft.com/office/officeart/2005/8/layout/vList5"/>
    <dgm:cxn modelId="{0FBD14D0-B2B5-4305-81C2-4018FF1B2D04}" type="presParOf" srcId="{BA3C29FD-634C-423F-B406-6C576B9A31C8}" destId="{4E3B7C64-4C65-4ED1-A31A-2671B73E7A1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151D8-A8AB-43C0-8361-560787C69F46}">
      <dsp:nvSpPr>
        <dsp:cNvPr id="0" name=""/>
        <dsp:cNvSpPr/>
      </dsp:nvSpPr>
      <dsp:spPr>
        <a:xfrm rot="5400000">
          <a:off x="5018928" y="-1891556"/>
          <a:ext cx="1200950" cy="5288850"/>
        </a:xfrm>
        <a:prstGeom prst="round2SameRect">
          <a:avLst/>
        </a:prstGeom>
        <a:solidFill>
          <a:srgbClr val="0070C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5740" tIns="102870" rIns="205740" bIns="102870" numCol="1" spcCol="1270" anchor="ctr" anchorCtr="0">
          <a:noAutofit/>
        </a:bodyPr>
        <a:lstStyle/>
        <a:p>
          <a:pPr marL="228600" lvl="1" indent="-228600" algn="l" defTabSz="1066800">
            <a:lnSpc>
              <a:spcPct val="90000"/>
            </a:lnSpc>
            <a:spcBef>
              <a:spcPct val="0"/>
            </a:spcBef>
            <a:spcAft>
              <a:spcPct val="15000"/>
            </a:spcAft>
            <a:buChar char="•"/>
          </a:pPr>
          <a:r>
            <a:rPr lang="en-US" sz="2400" kern="1200"/>
            <a:t>SDR Hardware Integration</a:t>
          </a:r>
        </a:p>
        <a:p>
          <a:pPr marL="228600" lvl="1" indent="-228600" algn="l" defTabSz="1066800">
            <a:lnSpc>
              <a:spcPct val="90000"/>
            </a:lnSpc>
            <a:spcBef>
              <a:spcPct val="0"/>
            </a:spcBef>
            <a:spcAft>
              <a:spcPct val="15000"/>
            </a:spcAft>
            <a:buChar char="•"/>
          </a:pPr>
          <a:r>
            <a:rPr lang="en-US" sz="2400" kern="1200" err="1"/>
            <a:t>Ruggedisation</a:t>
          </a:r>
          <a:endParaRPr lang="en-US" sz="2400" kern="1200"/>
        </a:p>
        <a:p>
          <a:pPr marL="228600" lvl="1" indent="-228600" algn="l" defTabSz="1066800">
            <a:lnSpc>
              <a:spcPct val="90000"/>
            </a:lnSpc>
            <a:spcBef>
              <a:spcPct val="0"/>
            </a:spcBef>
            <a:spcAft>
              <a:spcPct val="15000"/>
            </a:spcAft>
            <a:buChar char="•"/>
          </a:pPr>
          <a:r>
            <a:rPr lang="en-US" sz="2400" kern="1200"/>
            <a:t>Size, Weight &amp; Power</a:t>
          </a:r>
        </a:p>
      </dsp:txBody>
      <dsp:txXfrm rot="-5400000">
        <a:off x="2974978" y="211020"/>
        <a:ext cx="5230224" cy="1083698"/>
      </dsp:txXfrm>
    </dsp:sp>
    <dsp:sp modelId="{A061CA61-5E1C-4239-9BB3-95916A0A7F03}">
      <dsp:nvSpPr>
        <dsp:cNvPr id="0" name=""/>
        <dsp:cNvSpPr/>
      </dsp:nvSpPr>
      <dsp:spPr>
        <a:xfrm>
          <a:off x="0" y="16370"/>
          <a:ext cx="2974978" cy="1501188"/>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Hardware</a:t>
          </a:r>
        </a:p>
      </dsp:txBody>
      <dsp:txXfrm>
        <a:off x="73282" y="89652"/>
        <a:ext cx="2828414" cy="1354624"/>
      </dsp:txXfrm>
    </dsp:sp>
    <dsp:sp modelId="{D0AD277E-553E-4747-9E3C-61D00305D924}">
      <dsp:nvSpPr>
        <dsp:cNvPr id="0" name=""/>
        <dsp:cNvSpPr/>
      </dsp:nvSpPr>
      <dsp:spPr>
        <a:xfrm rot="5400000">
          <a:off x="5018928" y="-315308"/>
          <a:ext cx="1200950" cy="528885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a:t>RF Processing</a:t>
          </a:r>
        </a:p>
        <a:p>
          <a:pPr marL="285750" lvl="1" indent="-285750" algn="l" defTabSz="1377950">
            <a:lnSpc>
              <a:spcPct val="90000"/>
            </a:lnSpc>
            <a:spcBef>
              <a:spcPct val="0"/>
            </a:spcBef>
            <a:spcAft>
              <a:spcPct val="15000"/>
            </a:spcAft>
            <a:buChar char="•"/>
          </a:pPr>
          <a:r>
            <a:rPr lang="en-US" sz="3100" kern="1200"/>
            <a:t>ML Training</a:t>
          </a:r>
        </a:p>
      </dsp:txBody>
      <dsp:txXfrm rot="-5400000">
        <a:off x="2974978" y="1787268"/>
        <a:ext cx="5230224" cy="1083698"/>
      </dsp:txXfrm>
    </dsp:sp>
    <dsp:sp modelId="{DEE46DBF-E610-4CA0-88DF-12D9F36B24AE}">
      <dsp:nvSpPr>
        <dsp:cNvPr id="0" name=""/>
        <dsp:cNvSpPr/>
      </dsp:nvSpPr>
      <dsp:spPr>
        <a:xfrm>
          <a:off x="0" y="1578522"/>
          <a:ext cx="2974978" cy="1501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RF/ML Processing</a:t>
          </a:r>
        </a:p>
      </dsp:txBody>
      <dsp:txXfrm>
        <a:off x="73282" y="1651804"/>
        <a:ext cx="2828414" cy="1354624"/>
      </dsp:txXfrm>
    </dsp:sp>
    <dsp:sp modelId="{4E3B7C64-4C65-4ED1-A31A-2671B73E7A1D}">
      <dsp:nvSpPr>
        <dsp:cNvPr id="0" name=""/>
        <dsp:cNvSpPr/>
      </dsp:nvSpPr>
      <dsp:spPr>
        <a:xfrm rot="5400000">
          <a:off x="5018928" y="1260939"/>
          <a:ext cx="1200950" cy="5288850"/>
        </a:xfrm>
        <a:prstGeom prst="round2SameRect">
          <a:avLst/>
        </a:prstGeom>
        <a:solidFill>
          <a:srgbClr val="7030A0">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a:t>Operator Interfacing</a:t>
          </a:r>
        </a:p>
        <a:p>
          <a:pPr marL="285750" lvl="1" indent="-285750" algn="l" defTabSz="1377950" rtl="0">
            <a:lnSpc>
              <a:spcPct val="90000"/>
            </a:lnSpc>
            <a:spcBef>
              <a:spcPct val="0"/>
            </a:spcBef>
            <a:spcAft>
              <a:spcPct val="15000"/>
            </a:spcAft>
            <a:buChar char="•"/>
          </a:pPr>
          <a:r>
            <a:rPr lang="en-US" sz="3100" kern="1200"/>
            <a:t>ADF</a:t>
          </a:r>
          <a:r>
            <a:rPr lang="en-US" sz="3100" kern="1200">
              <a:latin typeface="Calibri Light" panose="020F0302020204030204"/>
            </a:rPr>
            <a:t> </a:t>
          </a:r>
          <a:r>
            <a:rPr lang="en-US" sz="3100" kern="1200"/>
            <a:t>Integration</a:t>
          </a:r>
          <a:endParaRPr lang="en-US" sz="3100" kern="1200">
            <a:latin typeface="Calibri Light" panose="020F0302020204030204"/>
          </a:endParaRPr>
        </a:p>
      </dsp:txBody>
      <dsp:txXfrm rot="-5400000">
        <a:off x="2974978" y="3363515"/>
        <a:ext cx="5230224" cy="1083698"/>
      </dsp:txXfrm>
    </dsp:sp>
    <dsp:sp modelId="{A603D945-3295-46C9-8929-69E1C7074B15}">
      <dsp:nvSpPr>
        <dsp:cNvPr id="0" name=""/>
        <dsp:cNvSpPr/>
      </dsp:nvSpPr>
      <dsp:spPr>
        <a:xfrm>
          <a:off x="0" y="3154770"/>
          <a:ext cx="2974978" cy="1501188"/>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ADF Integration</a:t>
          </a:r>
        </a:p>
      </dsp:txBody>
      <dsp:txXfrm>
        <a:off x="73282" y="3228052"/>
        <a:ext cx="2828414" cy="135462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D712DF13-B11E-4EC4-9DDA-7300D65CF0E1}" type="datetimeFigureOut">
              <a:rPr lang="en-AU" smtClean="0"/>
              <a:t>25/09/2025</a:t>
            </a:fld>
            <a:endParaRPr lang="en-AU"/>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1262800C-3950-4F8A-9613-4209533BB9A5}" type="slidenum">
              <a:rPr lang="en-AU" smtClean="0"/>
              <a:t>‹#›</a:t>
            </a:fld>
            <a:endParaRPr lang="en-AU"/>
          </a:p>
        </p:txBody>
      </p:sp>
    </p:spTree>
    <p:extLst>
      <p:ext uri="{BB962C8B-B14F-4D97-AF65-F5344CB8AC3E}">
        <p14:creationId xmlns:p14="http://schemas.microsoft.com/office/powerpoint/2010/main" val="1472995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EB016289-6CDE-4567-826F-13BD913B0277}" type="datetimeFigureOut">
              <a:rPr lang="en-AU" smtClean="0"/>
              <a:t>25/09/2025</a:t>
            </a:fld>
            <a:endParaRPr lang="en-AU"/>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E809BE3B-29E8-4801-A146-97C4DCDF41BE}" type="slidenum">
              <a:rPr lang="en-AU" smtClean="0"/>
              <a:t>‹#›</a:t>
            </a:fld>
            <a:endParaRPr lang="en-AU"/>
          </a:p>
        </p:txBody>
      </p:sp>
    </p:spTree>
    <p:extLst>
      <p:ext uri="{BB962C8B-B14F-4D97-AF65-F5344CB8AC3E}">
        <p14:creationId xmlns:p14="http://schemas.microsoft.com/office/powerpoint/2010/main" val="2801179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tccodan.com/products/sol8sdr-m"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rone-detection-system.com/sensor-types-overview/detection-rf/" TargetMode="External"/><Relationship Id="rId4" Type="http://schemas.openxmlformats.org/officeDocument/2006/relationships/hyperlink" Target="https://epiqsolutions.com/products/sdr/sidekiq-z2"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aab.com/products/giraffe-amb"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rowdsupply.com/deepwave-digital/air-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rowdsupply.com/deepwave-digital/air-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eepwave.ai/hardware-products/sd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All out front:</a:t>
            </a:r>
            <a:br>
              <a:rPr lang="en-US">
                <a:ea typeface="Calibri"/>
                <a:cs typeface="+mn-lt"/>
              </a:rPr>
            </a:br>
            <a:br>
              <a:rPr lang="en-US">
                <a:ea typeface="Calibri"/>
                <a:cs typeface="+mn-lt"/>
              </a:rPr>
            </a:b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1</a:t>
            </a:fld>
            <a:endParaRPr lang="en-AU"/>
          </a:p>
        </p:txBody>
      </p:sp>
    </p:spTree>
    <p:extLst>
      <p:ext uri="{BB962C8B-B14F-4D97-AF65-F5344CB8AC3E}">
        <p14:creationId xmlns:p14="http://schemas.microsoft.com/office/powerpoint/2010/main" val="226159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B72C2-45C7-F8F2-3190-A821272DE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47DFF-10E9-E165-E77F-51F479A41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2194E-EF40-B45C-E985-F7AD1A3432AA}"/>
              </a:ext>
            </a:extLst>
          </p:cNvPr>
          <p:cNvSpPr>
            <a:spLocks noGrp="1"/>
          </p:cNvSpPr>
          <p:nvPr>
            <p:ph type="body" idx="1"/>
          </p:nvPr>
        </p:nvSpPr>
        <p:spPr/>
        <p:txBody>
          <a:bodyPr/>
          <a:lstStyle/>
          <a:p>
            <a:r>
              <a:rPr lang="en-US" i="0" dirty="0"/>
              <a:t>We’ve turned an advanced radio into a radar that thinks — small enough to carry, smart enough to change the fight.</a:t>
            </a:r>
            <a:br>
              <a:rPr lang="en-US" i="0" dirty="0"/>
            </a:br>
            <a:br>
              <a:rPr lang="en-US" i="0" dirty="0"/>
            </a:br>
            <a:r>
              <a:rPr lang="en-US" i="0" dirty="0"/>
              <a:t>[Hold up prototype - hand to audience] </a:t>
            </a:r>
            <a:br>
              <a:rPr lang="en-US" i="0" dirty="0"/>
            </a:br>
            <a:br>
              <a:rPr lang="en-US" i="0" dirty="0"/>
            </a:br>
            <a:r>
              <a:rPr lang="en-US" i="0" dirty="0"/>
              <a:t>This is advanced radio technology fused with machine learning — a radar that thinks.</a:t>
            </a:r>
          </a:p>
          <a:p>
            <a:endParaRPr lang="en-US" i="0" dirty="0"/>
          </a:p>
          <a:p>
            <a:r>
              <a:rPr lang="en-US" i="0" dirty="0"/>
              <a:t>It’s an opportunity to unite cutting‑edge digital radio, machine learning, and research expertise.</a:t>
            </a:r>
          </a:p>
          <a:p>
            <a:endParaRPr lang="en-US" i="0" dirty="0"/>
          </a:p>
          <a:p>
            <a:r>
              <a:rPr lang="en-US" i="0" dirty="0"/>
              <a:t>Affordable, scalable, and portable — built to go anywhere.</a:t>
            </a:r>
          </a:p>
          <a:p>
            <a:endParaRPr lang="en-US" i="0" dirty="0"/>
          </a:p>
          <a:p>
            <a:r>
              <a:rPr lang="en-US" i="0" dirty="0"/>
              <a:t>And if it’s ever lost, all sensitive data is gone in an instant.</a:t>
            </a:r>
          </a:p>
          <a:p>
            <a:endParaRPr lang="en-US" i="0" dirty="0">
              <a:ea typeface="Calibri"/>
              <a:cs typeface="Calibri"/>
            </a:endParaRPr>
          </a:p>
        </p:txBody>
      </p:sp>
      <p:sp>
        <p:nvSpPr>
          <p:cNvPr id="4" name="Slide Number Placeholder 3">
            <a:extLst>
              <a:ext uri="{FF2B5EF4-FFF2-40B4-BE49-F238E27FC236}">
                <a16:creationId xmlns:a16="http://schemas.microsoft.com/office/drawing/2014/main" id="{FFFA0D20-4588-66FA-6034-44E6A0B126D4}"/>
              </a:ext>
            </a:extLst>
          </p:cNvPr>
          <p:cNvSpPr>
            <a:spLocks noGrp="1"/>
          </p:cNvSpPr>
          <p:nvPr>
            <p:ph type="sldNum" sz="quarter" idx="5"/>
          </p:nvPr>
        </p:nvSpPr>
        <p:spPr/>
        <p:txBody>
          <a:bodyPr/>
          <a:lstStyle/>
          <a:p>
            <a:fld id="{E809BE3B-29E8-4801-A146-97C4DCDF41BE}" type="slidenum">
              <a:rPr lang="en-AU" smtClean="0"/>
              <a:t>10</a:t>
            </a:fld>
            <a:endParaRPr lang="en-AU"/>
          </a:p>
        </p:txBody>
      </p:sp>
    </p:spTree>
    <p:extLst>
      <p:ext uri="{BB962C8B-B14F-4D97-AF65-F5344CB8AC3E}">
        <p14:creationId xmlns:p14="http://schemas.microsoft.com/office/powerpoint/2010/main" val="153703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EF6CF-CF44-953B-EBCE-4241B45F4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C0191-B5CE-FA93-F51F-3CAE493B7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770B2-4ABC-3ABF-3BB6-A24BAFC695EE}"/>
              </a:ext>
            </a:extLst>
          </p:cNvPr>
          <p:cNvSpPr>
            <a:spLocks noGrp="1"/>
          </p:cNvSpPr>
          <p:nvPr>
            <p:ph type="body" idx="1"/>
          </p:nvPr>
        </p:nvSpPr>
        <p:spPr/>
        <p:txBody>
          <a:bodyPr/>
          <a:lstStyle/>
          <a:p>
            <a:r>
              <a:rPr lang="en-US"/>
              <a:t>Our radar listens to radio signals and turns them into computer data using smart software. </a:t>
            </a:r>
          </a:p>
          <a:p>
            <a:endParaRPr lang="en-US"/>
          </a:p>
          <a:p>
            <a:r>
              <a:rPr lang="en-US"/>
              <a:t>Then it uses Machine Learning to quickly understand the signals and make a detection classification on its own. </a:t>
            </a:r>
          </a:p>
          <a:p>
            <a:endParaRPr lang="en-US"/>
          </a:p>
          <a:p>
            <a:r>
              <a:rPr lang="en-US" i="0"/>
              <a:t>In the remote north‑west of Australia, the airwaves are almost silent — so any foreign signal stands out instantly.</a:t>
            </a:r>
          </a:p>
          <a:p>
            <a:endParaRPr lang="en-US" i="0"/>
          </a:p>
          <a:p>
            <a:r>
              <a:rPr lang="en-US" i="0"/>
              <a:t>Our device listens, learns, and classifies on its own, then sends results securely to command.</a:t>
            </a:r>
          </a:p>
          <a:p>
            <a:endParaRPr lang="en-US" i="0"/>
          </a:p>
          <a:p>
            <a:r>
              <a:rPr lang="en-US" i="0"/>
              <a:t>If tampered with, it wipes itself clean and warns the network — unmanned, low‑cost, and no risk if lost.</a:t>
            </a:r>
          </a:p>
          <a:p>
            <a:endParaRPr lang="en-US">
              <a:ea typeface="Calibri"/>
              <a:cs typeface="Calibri"/>
            </a:endParaRPr>
          </a:p>
        </p:txBody>
      </p:sp>
      <p:sp>
        <p:nvSpPr>
          <p:cNvPr id="4" name="Slide Number Placeholder 3">
            <a:extLst>
              <a:ext uri="{FF2B5EF4-FFF2-40B4-BE49-F238E27FC236}">
                <a16:creationId xmlns:a16="http://schemas.microsoft.com/office/drawing/2014/main" id="{09935D02-3ADE-6D57-B601-0F6F4426D66F}"/>
              </a:ext>
            </a:extLst>
          </p:cNvPr>
          <p:cNvSpPr>
            <a:spLocks noGrp="1"/>
          </p:cNvSpPr>
          <p:nvPr>
            <p:ph type="sldNum" sz="quarter" idx="5"/>
          </p:nvPr>
        </p:nvSpPr>
        <p:spPr/>
        <p:txBody>
          <a:bodyPr/>
          <a:lstStyle/>
          <a:p>
            <a:fld id="{E809BE3B-29E8-4801-A146-97C4DCDF41BE}" type="slidenum">
              <a:rPr lang="en-AU" smtClean="0"/>
              <a:t>11</a:t>
            </a:fld>
            <a:endParaRPr lang="en-AU"/>
          </a:p>
        </p:txBody>
      </p:sp>
    </p:spTree>
    <p:extLst>
      <p:ext uri="{BB962C8B-B14F-4D97-AF65-F5344CB8AC3E}">
        <p14:creationId xmlns:p14="http://schemas.microsoft.com/office/powerpoint/2010/main" val="306921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Fully integrated, each node uses an internal Mesh Networks software stack.</a:t>
            </a:r>
          </a:p>
          <a:p>
            <a:endParaRPr lang="en-US">
              <a:ea typeface="Calibri"/>
              <a:cs typeface="Calibri"/>
            </a:endParaRPr>
          </a:p>
          <a:p>
            <a:r>
              <a:rPr lang="en-US"/>
              <a:t>The </a:t>
            </a:r>
            <a:r>
              <a:rPr lang="en-US" b="1"/>
              <a:t>inter‑node mesh network</a:t>
            </a:r>
            <a:r>
              <a:rPr lang="en-US"/>
              <a:t> is designed so that each node can operate autonomously while still cooperating with others when possible — without relying on a single central hub or continuous high‑bandwidth connectivity.  </a:t>
            </a:r>
          </a:p>
          <a:p>
            <a:endParaRPr lang="en-US"/>
          </a:p>
          <a:p>
            <a:r>
              <a:rPr lang="en-US"/>
              <a:t>Compliant with ADF security standards of course.</a:t>
            </a:r>
            <a:endParaRPr lang="en-US">
              <a:ea typeface="Calibri"/>
              <a:cs typeface="Calibri"/>
            </a:endParaRPr>
          </a:p>
          <a:p>
            <a:pPr marL="0" indent="0">
              <a:buFontTx/>
              <a:buNone/>
            </a:pPr>
            <a:endParaRPr lang="en-US"/>
          </a:p>
          <a:p>
            <a:pPr marL="0" indent="0">
              <a:buFontTx/>
              <a:buNone/>
            </a:pPr>
            <a:r>
              <a:rPr lang="en-US"/>
              <a:t>Uses proven backhaul methods to Command and Control of events and alerts without human intervention.</a:t>
            </a:r>
            <a:endParaRPr lang="en-US">
              <a:ea typeface="Calibri"/>
              <a:cs typeface="Calibri"/>
            </a:endParaRPr>
          </a:p>
          <a:p>
            <a:pPr marL="0" indent="0">
              <a:buFontTx/>
              <a:buNone/>
            </a:pPr>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12</a:t>
            </a:fld>
            <a:endParaRPr lang="en-AU"/>
          </a:p>
        </p:txBody>
      </p:sp>
    </p:spTree>
    <p:extLst>
      <p:ext uri="{BB962C8B-B14F-4D97-AF65-F5344CB8AC3E}">
        <p14:creationId xmlns:p14="http://schemas.microsoft.com/office/powerpoint/2010/main" val="3707305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Currently in use</a:t>
            </a:r>
          </a:p>
          <a:p>
            <a:r>
              <a:rPr lang="en-US">
                <a:ea typeface="Calibri"/>
                <a:cs typeface="Calibri"/>
              </a:rPr>
              <a:t>A Counter -Unmanned Aircraft System by </a:t>
            </a:r>
            <a:r>
              <a:rPr lang="en-US" err="1">
                <a:ea typeface="Calibri"/>
                <a:cs typeface="Calibri"/>
              </a:rPr>
              <a:t>Kvertus</a:t>
            </a:r>
            <a:r>
              <a:rPr lang="en-US">
                <a:ea typeface="Calibri"/>
                <a:cs typeface="Calibri"/>
              </a:rPr>
              <a:t> (based in Ukraine) that incorporates both drone jamming and sensing capabilities that is currently being used in Ukraine</a:t>
            </a:r>
          </a:p>
          <a:p>
            <a:r>
              <a:rPr lang="en-US">
                <a:ea typeface="Calibri"/>
                <a:cs typeface="Calibri"/>
              </a:rPr>
              <a:t>Present Technology</a:t>
            </a:r>
          </a:p>
          <a:p>
            <a:r>
              <a:rPr lang="en-US" err="1"/>
              <a:t>Dedrone</a:t>
            </a:r>
            <a:r>
              <a:rPr lang="en-US"/>
              <a:t> by Axon (based in US) is an AI driven autonomous C2 platform that is used for C-UAS</a:t>
            </a:r>
            <a:endParaRPr lang="en-US">
              <a:ea typeface="Calibri"/>
              <a:cs typeface="Calibri"/>
            </a:endParaRPr>
          </a:p>
          <a:p>
            <a:r>
              <a:rPr lang="en-US" err="1">
                <a:ea typeface="Calibri"/>
                <a:cs typeface="Calibri"/>
              </a:rPr>
              <a:t>Sidekiq</a:t>
            </a:r>
            <a:r>
              <a:rPr lang="en-US">
                <a:ea typeface="Calibri"/>
                <a:cs typeface="Calibri"/>
              </a:rPr>
              <a:t> Z2 </a:t>
            </a:r>
            <a:r>
              <a:rPr lang="en-US"/>
              <a:t>by Epiq Solutions (based in US)</a:t>
            </a:r>
            <a:r>
              <a:rPr lang="en-US">
                <a:ea typeface="Calibri"/>
                <a:cs typeface="Calibri"/>
              </a:rPr>
              <a:t> is a wideband RF transceiver that integrates a powerful SDR and Linux computer</a:t>
            </a:r>
          </a:p>
          <a:p>
            <a:r>
              <a:rPr lang="en-US">
                <a:ea typeface="Calibri"/>
                <a:cs typeface="Calibri"/>
              </a:rPr>
              <a:t>Gap in the market</a:t>
            </a:r>
          </a:p>
          <a:p>
            <a:r>
              <a:rPr lang="en-US">
                <a:ea typeface="Calibri"/>
                <a:cs typeface="Calibri"/>
              </a:rPr>
              <a:t>Lacking of a product that uses the flexibility of an SDR, the scalability of a mesh network and the decision making capabilities of Machine learning </a:t>
            </a:r>
          </a:p>
          <a:p>
            <a:endParaRPr lang="en-US">
              <a:ea typeface="Calibri"/>
              <a:cs typeface="Calibri"/>
            </a:endParaRPr>
          </a:p>
          <a:p>
            <a:endParaRPr lang="en-US">
              <a:ea typeface="Calibri"/>
              <a:cs typeface="Calibri"/>
            </a:endParaRPr>
          </a:p>
          <a:p>
            <a:r>
              <a:rPr lang="en-US">
                <a:ea typeface="Calibri"/>
                <a:cs typeface="Calibri"/>
              </a:rPr>
              <a:t>Other Existing Tech:</a:t>
            </a:r>
          </a:p>
          <a:p>
            <a:r>
              <a:rPr lang="en-US"/>
              <a:t>AARTOS by </a:t>
            </a:r>
            <a:r>
              <a:rPr lang="en-US" err="1"/>
              <a:t>Aaronia</a:t>
            </a:r>
            <a:r>
              <a:rPr lang="en-US"/>
              <a:t>(based in Germany) is a drone detection system that uses AI to identify threats by combining different frequency patterns</a:t>
            </a:r>
          </a:p>
          <a:p>
            <a:endParaRPr lang="en-US"/>
          </a:p>
          <a:p>
            <a:r>
              <a:rPr lang="en-US">
                <a:ea typeface="Calibri"/>
                <a:cs typeface="Calibri"/>
              </a:rPr>
              <a:t>Sources:</a:t>
            </a:r>
            <a:endParaRPr lang="en-US"/>
          </a:p>
          <a:p>
            <a:r>
              <a:rPr lang="en-US">
                <a:hlinkClick r:id="rId3"/>
              </a:rPr>
              <a:t>https://www.dtccodan.com/products/sol8sdr-m</a:t>
            </a:r>
            <a:endParaRPr lang="en-US">
              <a:ea typeface="Calibri"/>
              <a:cs typeface="Calibri"/>
              <a:hlinkClick r:id="rId3"/>
            </a:endParaRPr>
          </a:p>
          <a:p>
            <a:r>
              <a:rPr lang="en-US">
                <a:hlinkClick r:id="rId4"/>
              </a:rPr>
              <a:t>https://epiqsolutions.com/products/sdr/sidekiq-z2</a:t>
            </a:r>
            <a:endParaRPr lang="en-US">
              <a:ea typeface="Calibri"/>
              <a:cs typeface="Calibri"/>
              <a:hlinkClick r:id="rId4"/>
            </a:endParaRPr>
          </a:p>
          <a:p>
            <a:r>
              <a:rPr lang="en-AU">
                <a:hlinkClick r:id="rId5"/>
              </a:rPr>
              <a:t>https://drone-detection-system.com/sensor-types-overview/detection-rf/</a:t>
            </a:r>
            <a:endParaRPr lang="en-US"/>
          </a:p>
          <a:p>
            <a:r>
              <a:rPr lang="en-AU">
                <a:hlinkClick r:id="rId5"/>
              </a:rPr>
              <a:t>https://www.airsight.com/airguard-drone-detection-software</a:t>
            </a:r>
            <a:endParaRPr lang="en-AU">
              <a:ea typeface="Calibri"/>
              <a:cs typeface="Calibri"/>
              <a:hlinkClick r:id="rId5"/>
            </a:endParaRPr>
          </a:p>
          <a:p>
            <a:endParaRPr lang="en-AU">
              <a:ea typeface="Calibri"/>
              <a:cs typeface="Calibri"/>
            </a:endParaRPr>
          </a:p>
          <a:p>
            <a:r>
              <a:rPr lang="en-AU">
                <a:ea typeface="Calibri"/>
                <a:cs typeface="Calibri"/>
              </a:rPr>
              <a:t>Additional Notes:</a:t>
            </a:r>
          </a:p>
          <a:p>
            <a:endParaRPr lang="en-AU">
              <a:ea typeface="Calibri"/>
              <a:cs typeface="Calibri"/>
            </a:endParaRPr>
          </a:p>
          <a:p>
            <a:endParaRPr lang="en-AU">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13</a:t>
            </a:fld>
            <a:endParaRPr lang="en-AU"/>
          </a:p>
        </p:txBody>
      </p:sp>
    </p:spTree>
    <p:extLst>
      <p:ext uri="{BB962C8B-B14F-4D97-AF65-F5344CB8AC3E}">
        <p14:creationId xmlns:p14="http://schemas.microsoft.com/office/powerpoint/2010/main" val="3266896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Info for Giraffe AMB - </a:t>
            </a:r>
            <a:r>
              <a:rPr lang="en-US">
                <a:hlinkClick r:id="rId3"/>
              </a:rPr>
              <a:t>https://www.saab.com/products/giraffe-amb</a:t>
            </a:r>
            <a:endParaRPr lang="en-US"/>
          </a:p>
          <a:p>
            <a:r>
              <a:rPr lang="en-US">
                <a:ea typeface="Calibri"/>
                <a:cs typeface="Calibri"/>
              </a:rPr>
              <a:t>CEA Land RADAR (Active Electronically Scanned Arrays AESA)</a:t>
            </a:r>
            <a:endParaRPr lang="en-US"/>
          </a:p>
          <a:p>
            <a:endParaRPr lang="en-US"/>
          </a:p>
          <a:p>
            <a:r>
              <a:rPr lang="en-US"/>
              <a:t>Some existing RADAR technologies used in Australia, such as the ones imaged, aren’t man portable. This makes it difficult for them to exist in areas where power and fuel are inconvenient to sustain. In addition, it may be difficult to navigate around existing infrastructure or terrain in an unobtrusive manner.</a:t>
            </a:r>
          </a:p>
          <a:p>
            <a:endParaRPr lang="en-US"/>
          </a:p>
          <a:p>
            <a:r>
              <a:rPr lang="en-US"/>
              <a:t>SMR proposes to fill this gap through low power-consumption and being lightweight enough to be deployed by a soldier on the field, allowing RADAR to exist in areas that are hard to reach by land or sea vehicles.</a:t>
            </a:r>
            <a:endParaRPr lang="en-US">
              <a:ea typeface="Calibri"/>
              <a:cs typeface="Calibri"/>
            </a:endParaRPr>
          </a:p>
          <a:p>
            <a:endParaRPr lang="en-US">
              <a:ea typeface="Calibri"/>
              <a:cs typeface="Calibri"/>
            </a:endParaRPr>
          </a:p>
          <a:p>
            <a:r>
              <a:rPr lang="en-US"/>
              <a:t>Furthermore, SMR is also capable of adapting through software and machine learning, rather than hardware, making it a relatively passive system after it has been deployed."</a:t>
            </a:r>
          </a:p>
          <a:p>
            <a:endParaRPr lang="en-US"/>
          </a:p>
        </p:txBody>
      </p:sp>
      <p:sp>
        <p:nvSpPr>
          <p:cNvPr id="4" name="Slide Number Placeholder 3"/>
          <p:cNvSpPr>
            <a:spLocks noGrp="1"/>
          </p:cNvSpPr>
          <p:nvPr>
            <p:ph type="sldNum" sz="quarter" idx="5"/>
          </p:nvPr>
        </p:nvSpPr>
        <p:spPr/>
        <p:txBody>
          <a:bodyPr/>
          <a:lstStyle/>
          <a:p>
            <a:fld id="{E809BE3B-29E8-4801-A146-97C4DCDF41BE}" type="slidenum">
              <a:rPr lang="en-AU" smtClean="0"/>
              <a:t>14</a:t>
            </a:fld>
            <a:endParaRPr lang="en-AU"/>
          </a:p>
        </p:txBody>
      </p:sp>
    </p:spTree>
    <p:extLst>
      <p:ext uri="{BB962C8B-B14F-4D97-AF65-F5344CB8AC3E}">
        <p14:creationId xmlns:p14="http://schemas.microsoft.com/office/powerpoint/2010/main" val="205857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9F097-AE6F-1F7D-FD6B-106F692BA7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D8B2A-C502-F467-14F8-501F2EC53A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DB59D5-92F7-04D9-272A-C29630257D40}"/>
              </a:ext>
            </a:extLst>
          </p:cNvPr>
          <p:cNvSpPr>
            <a:spLocks noGrp="1"/>
          </p:cNvSpPr>
          <p:nvPr>
            <p:ph type="body" idx="1"/>
          </p:nvPr>
        </p:nvSpPr>
        <p:spPr/>
        <p:txBody>
          <a:bodyPr/>
          <a:lstStyle/>
          <a:p>
            <a:r>
              <a:rPr lang="en-US" b="0" i="0"/>
              <a:t>The same SMR — SDR ML RADAR capability can be adapted to a wide range of missions.</a:t>
            </a:r>
          </a:p>
          <a:p>
            <a:endParaRPr lang="en-US" b="0" i="0"/>
          </a:p>
          <a:p>
            <a:r>
              <a:rPr lang="en-US" b="0" i="0"/>
              <a:t>Here are some examples sovereign defence examples to consider;</a:t>
            </a:r>
          </a:p>
          <a:p>
            <a:endParaRPr lang="en-US" b="0" i="0"/>
          </a:p>
          <a:p>
            <a:r>
              <a:rPr lang="en-US" b="0" i="0"/>
              <a:t>First </a:t>
            </a:r>
            <a:r>
              <a:rPr lang="en-US" b="1" i="0"/>
              <a:t>— coastal illegal activity detection</a:t>
            </a:r>
            <a:r>
              <a:rPr lang="en-US" b="0" i="0"/>
              <a:t>. Think of RF‑enabled sonar buoys quietly listening offshore, picking up the tell‑tale signals of unregistered vessels before they make landfall.</a:t>
            </a:r>
          </a:p>
          <a:p>
            <a:endParaRPr lang="en-US" b="0" i="0"/>
          </a:p>
          <a:p>
            <a:r>
              <a:rPr lang="en-US" b="0" i="0"/>
              <a:t>Second </a:t>
            </a:r>
            <a:r>
              <a:rPr lang="en-US" b="1" i="0"/>
              <a:t>— black flights</a:t>
            </a:r>
            <a:r>
              <a:rPr lang="en-US" b="0" i="0"/>
              <a:t>. Aircraft coming in from overseas with no transponder, radios off. Our nodes can detect and track their emissions — or their silence — long before they cross the fence.</a:t>
            </a:r>
          </a:p>
          <a:p>
            <a:endParaRPr lang="en-US" b="0" i="0"/>
          </a:p>
          <a:p>
            <a:r>
              <a:rPr lang="en-US" b="0" i="0"/>
              <a:t>Third — </a:t>
            </a:r>
            <a:r>
              <a:rPr lang="en-US" b="1" i="0"/>
              <a:t>civilian search and rescue. </a:t>
            </a:r>
            <a:r>
              <a:rPr lang="en-US" b="0" i="0"/>
              <a:t>In remote areas, even the weakest distress beacon or handheld radio can be picked up, giving responders a fix when every minute counts.</a:t>
            </a:r>
          </a:p>
          <a:p>
            <a:endParaRPr lang="en-US" b="0" i="0"/>
          </a:p>
          <a:p>
            <a:r>
              <a:rPr lang="en-US" b="0" i="0"/>
              <a:t>And fourth — </a:t>
            </a:r>
            <a:r>
              <a:rPr lang="en-US" b="1" i="0"/>
              <a:t>early </a:t>
            </a:r>
            <a:r>
              <a:rPr lang="en-US" b="1" i="0" err="1"/>
              <a:t>localisation</a:t>
            </a:r>
            <a:r>
              <a:rPr lang="en-US" b="1" i="0"/>
              <a:t> of enemy counter‑EW efforts</a:t>
            </a:r>
            <a:r>
              <a:rPr lang="en-US" b="0" i="0"/>
              <a:t>. If someone starts hunting our spectrum, we know where they are and what they’re doing before they can degrade our network.</a:t>
            </a:r>
          </a:p>
          <a:p>
            <a:endParaRPr lang="en-US" b="0" i="0"/>
          </a:p>
          <a:p>
            <a:r>
              <a:rPr lang="en-US" b="0" i="0"/>
              <a:t>"One technology, many missions — all built on the same low‑cost, reconfigurable platform."</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b="0" i="0"/>
          </a:p>
        </p:txBody>
      </p:sp>
      <p:sp>
        <p:nvSpPr>
          <p:cNvPr id="4" name="Slide Number Placeholder 3">
            <a:extLst>
              <a:ext uri="{FF2B5EF4-FFF2-40B4-BE49-F238E27FC236}">
                <a16:creationId xmlns:a16="http://schemas.microsoft.com/office/drawing/2014/main" id="{1BC328D3-0712-4476-8A05-D251822EA934}"/>
              </a:ext>
            </a:extLst>
          </p:cNvPr>
          <p:cNvSpPr>
            <a:spLocks noGrp="1"/>
          </p:cNvSpPr>
          <p:nvPr>
            <p:ph type="sldNum" sz="quarter" idx="5"/>
          </p:nvPr>
        </p:nvSpPr>
        <p:spPr/>
        <p:txBody>
          <a:bodyPr/>
          <a:lstStyle/>
          <a:p>
            <a:fld id="{E809BE3B-29E8-4801-A146-97C4DCDF41BE}" type="slidenum">
              <a:rPr lang="en-AU" smtClean="0"/>
              <a:t>15</a:t>
            </a:fld>
            <a:endParaRPr lang="en-AU"/>
          </a:p>
        </p:txBody>
      </p:sp>
    </p:spTree>
    <p:extLst>
      <p:ext uri="{BB962C8B-B14F-4D97-AF65-F5344CB8AC3E}">
        <p14:creationId xmlns:p14="http://schemas.microsoft.com/office/powerpoint/2010/main" val="357676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a typeface="Calibri"/>
                <a:cs typeface="Calibri"/>
              </a:rPr>
              <a:t>Thank you for your attention, we believe SMR presents strong strategic value.</a:t>
            </a:r>
            <a:endParaRPr lang="en-AU" dirty="0"/>
          </a:p>
          <a:p>
            <a:endParaRPr lang="en-AU" dirty="0">
              <a:ea typeface="Calibri" panose="020F0502020204030204"/>
              <a:cs typeface="Calibri" panose="020F0502020204030204"/>
            </a:endParaRPr>
          </a:p>
          <a:p>
            <a:r>
              <a:rPr lang="en-AU" dirty="0">
                <a:ea typeface="Calibri" panose="020F0502020204030204"/>
                <a:cs typeface="Calibri" panose="020F0502020204030204"/>
              </a:rPr>
              <a:t>An Australian solution for Coalition Defence.</a:t>
            </a:r>
          </a:p>
          <a:p>
            <a:r>
              <a:rPr lang="en-AU" dirty="0">
                <a:ea typeface="Calibri" panose="020F0502020204030204"/>
                <a:cs typeface="Calibri" panose="020F0502020204030204"/>
              </a:rPr>
              <a:t>Low barrier hardware that allows for rapid adaptation.</a:t>
            </a:r>
          </a:p>
          <a:p>
            <a:r>
              <a:rPr lang="en-AU" dirty="0">
                <a:ea typeface="Calibri" panose="020F0502020204030204"/>
                <a:cs typeface="Calibri" panose="020F0502020204030204"/>
              </a:rPr>
              <a:t>Multi-domain applicable that allows for infinite scalability.</a:t>
            </a:r>
          </a:p>
          <a:p>
            <a:endParaRPr lang="en-AU" dirty="0">
              <a:ea typeface="Calibri" panose="020F0502020204030204"/>
              <a:cs typeface="Calibri" panose="020F0502020204030204"/>
            </a:endParaRPr>
          </a:p>
          <a:p>
            <a:endParaRPr lang="en-AU" dirty="0"/>
          </a:p>
          <a:p>
            <a:endParaRPr lang="en-AU" dirty="0"/>
          </a:p>
          <a:p>
            <a:endParaRPr lang="en-AU" dirty="0"/>
          </a:p>
          <a:p>
            <a:endParaRPr lang="en-AU" dirty="0"/>
          </a:p>
          <a:p>
            <a:endParaRPr lang="en-AU" dirty="0"/>
          </a:p>
          <a:p>
            <a:endParaRPr lang="en-AU" dirty="0"/>
          </a:p>
          <a:p>
            <a:r>
              <a:rPr lang="en-AU" sz="1200" b="0" i="0" kern="1200" dirty="0">
                <a:solidFill>
                  <a:schemeClr val="tx1"/>
                </a:solidFill>
                <a:effectLst/>
                <a:latin typeface="+mn-lt"/>
                <a:ea typeface="+mn-ea"/>
                <a:cs typeface="+mn-cs"/>
              </a:rPr>
              <a:t>Strategic Advantages</a:t>
            </a:r>
            <a:endParaRPr lang="en-AU" dirty="0">
              <a:ea typeface="Calibri"/>
              <a:cs typeface="Calibri"/>
            </a:endParaRPr>
          </a:p>
          <a:p>
            <a:r>
              <a:rPr lang="en-AU" sz="1200" b="0" i="0" kern="1200" dirty="0">
                <a:solidFill>
                  <a:schemeClr val="tx1"/>
                </a:solidFill>
                <a:effectLst/>
                <a:latin typeface="+mn-lt"/>
                <a:ea typeface="+mn-ea"/>
                <a:cs typeface="+mn-cs"/>
              </a:rPr>
              <a:t>Delivering operational superiority through collaborative innovation</a:t>
            </a:r>
            <a:endParaRPr lang="en-AU" sz="1200" b="0" i="0" kern="1200" dirty="0">
              <a:solidFill>
                <a:schemeClr val="tx1"/>
              </a:solidFill>
              <a:effectLst/>
              <a:latin typeface="+mn-lt"/>
              <a:ea typeface="Calibri"/>
              <a:cs typeface="Calibri"/>
            </a:endParaRPr>
          </a:p>
          <a:p>
            <a:endParaRPr lang="en-AU" sz="1200" b="1" i="0" kern="1200" dirty="0">
              <a:solidFill>
                <a:schemeClr val="tx1"/>
              </a:solidFill>
              <a:effectLst/>
              <a:latin typeface="+mn-lt"/>
              <a:ea typeface="+mn-ea"/>
              <a:cs typeface="+mn-cs"/>
            </a:endParaRPr>
          </a:p>
          <a:p>
            <a:endParaRPr lang="en-AU" sz="1200" b="1" i="0" kern="1200" dirty="0">
              <a:solidFill>
                <a:schemeClr val="tx1"/>
              </a:solidFill>
              <a:effectLst/>
              <a:latin typeface="+mn-lt"/>
              <a:ea typeface="+mn-ea"/>
              <a:cs typeface="+mn-cs"/>
            </a:endParaRPr>
          </a:p>
          <a:p>
            <a:r>
              <a:rPr lang="en-AU" sz="1200" b="1" i="0" kern="1200" dirty="0">
                <a:solidFill>
                  <a:schemeClr val="tx1"/>
                </a:solidFill>
                <a:effectLst/>
                <a:latin typeface="+mn-lt"/>
                <a:ea typeface="+mn-ea"/>
                <a:cs typeface="+mn-cs"/>
              </a:rPr>
              <a:t>The Force Multiplier Effect</a:t>
            </a:r>
            <a:endParaRPr lang="en-AU" sz="1200" b="1" i="0" kern="1200" dirty="0">
              <a:solidFill>
                <a:schemeClr val="tx1"/>
              </a:solidFill>
              <a:effectLst/>
              <a:latin typeface="+mn-lt"/>
              <a:ea typeface="Calibri"/>
              <a:cs typeface="Calibri"/>
            </a:endParaRPr>
          </a:p>
          <a:p>
            <a:endParaRPr lang="en-AU" sz="1200" b="1" i="0" kern="1200" dirty="0">
              <a:solidFill>
                <a:schemeClr val="tx1"/>
              </a:solidFill>
              <a:effectLst/>
              <a:latin typeface="+mn-lt"/>
              <a:ea typeface="+mn-ea"/>
              <a:cs typeface="+mn-cs"/>
            </a:endParaRPr>
          </a:p>
          <a:p>
            <a:r>
              <a:rPr lang="en-AU" sz="1200" b="1" i="0" kern="1200" dirty="0">
                <a:solidFill>
                  <a:schemeClr val="tx1"/>
                </a:solidFill>
                <a:effectLst/>
                <a:latin typeface="+mn-lt"/>
                <a:ea typeface="+mn-ea"/>
                <a:cs typeface="+mn-cs"/>
              </a:rPr>
              <a:t>1 traditional system = 100+ digital RF nodes</a:t>
            </a:r>
            <a:br>
              <a:rPr lang="en-AU" sz="1200" b="0" i="0" kern="1200" dirty="0">
                <a:effectLst/>
                <a:cs typeface="+mn-lt"/>
              </a:rPr>
            </a:br>
            <a:r>
              <a:rPr lang="en-AU" sz="1200" b="0" i="0" kern="1200" dirty="0">
                <a:solidFill>
                  <a:schemeClr val="tx1"/>
                </a:solidFill>
                <a:effectLst/>
                <a:latin typeface="+mn-lt"/>
                <a:ea typeface="+mn-ea"/>
                <a:cs typeface="+mn-cs"/>
              </a:rPr>
              <a:t>Same budget. Exponential capability. Zero obsolescence.</a:t>
            </a:r>
            <a:endParaRPr lang="en-AU" sz="1200" b="0" i="0" kern="1200" dirty="0">
              <a:solidFill>
                <a:schemeClr val="tx1"/>
              </a:solidFill>
              <a:effectLst/>
              <a:latin typeface="+mn-lt"/>
              <a:ea typeface="Calibri"/>
              <a:cs typeface="Calibri"/>
            </a:endParaRPr>
          </a:p>
          <a:p>
            <a:endParaRPr lang="en-AU" dirty="0"/>
          </a:p>
          <a:p>
            <a:r>
              <a:rPr lang="en-AU" sz="1200" b="1" i="0" kern="1200" dirty="0">
                <a:solidFill>
                  <a:schemeClr val="tx1"/>
                </a:solidFill>
                <a:effectLst/>
                <a:latin typeface="+mn-lt"/>
                <a:ea typeface="+mn-ea"/>
                <a:cs typeface="+mn-cs"/>
              </a:rPr>
              <a:t>Persistent Coverage</a:t>
            </a:r>
            <a:endParaRPr lang="en-AU" sz="1200" b="1" i="0" kern="1200" dirty="0">
              <a:solidFill>
                <a:schemeClr val="tx1"/>
              </a:solidFill>
              <a:effectLst/>
              <a:latin typeface="+mn-lt"/>
              <a:ea typeface="Calibri"/>
              <a:cs typeface="Calibri"/>
            </a:endParaRPr>
          </a:p>
          <a:p>
            <a:r>
              <a:rPr lang="en-AU" sz="1200" b="0" i="0" kern="1200" dirty="0">
                <a:solidFill>
                  <a:schemeClr val="tx1"/>
                </a:solidFill>
                <a:effectLst/>
                <a:latin typeface="+mn-lt"/>
                <a:ea typeface="+mn-ea"/>
                <a:cs typeface="+mn-cs"/>
              </a:rPr>
              <a:t>Deploy hundreds of nodes for comprehensive, redundant monitoring that traditional systems can't match</a:t>
            </a:r>
            <a:endParaRPr lang="en-AU" sz="1200" b="0" i="0" kern="1200" dirty="0">
              <a:solidFill>
                <a:schemeClr val="tx1"/>
              </a:solidFill>
              <a:effectLst/>
              <a:latin typeface="+mn-lt"/>
              <a:ea typeface="Calibri"/>
              <a:cs typeface="Calibri"/>
            </a:endParaRPr>
          </a:p>
          <a:p>
            <a:endParaRPr lang="en-AU" dirty="0"/>
          </a:p>
          <a:p>
            <a:r>
              <a:rPr lang="en-AU" sz="1200" b="1" i="0" kern="1200" dirty="0">
                <a:solidFill>
                  <a:schemeClr val="tx1"/>
                </a:solidFill>
                <a:effectLst/>
                <a:latin typeface="+mn-lt"/>
                <a:ea typeface="+mn-ea"/>
                <a:cs typeface="+mn-cs"/>
              </a:rPr>
              <a:t>Risk Mitigation</a:t>
            </a:r>
            <a:endParaRPr lang="en-AU" sz="1200" b="1" i="0" kern="1200" dirty="0">
              <a:solidFill>
                <a:schemeClr val="tx1"/>
              </a:solidFill>
              <a:effectLst/>
              <a:latin typeface="+mn-lt"/>
              <a:ea typeface="Calibri"/>
              <a:cs typeface="Calibri"/>
            </a:endParaRPr>
          </a:p>
          <a:p>
            <a:r>
              <a:rPr lang="en-AU" sz="1200" b="0" i="0" kern="1200" dirty="0">
                <a:solidFill>
                  <a:schemeClr val="tx1"/>
                </a:solidFill>
                <a:effectLst/>
                <a:latin typeface="+mn-lt"/>
                <a:ea typeface="+mn-ea"/>
                <a:cs typeface="+mn-cs"/>
              </a:rPr>
              <a:t>Low-cost, self-wiping units eliminate capture concerns and enable bold deployment strategies</a:t>
            </a:r>
            <a:endParaRPr lang="en-AU" sz="1200" b="0" i="0" kern="1200" dirty="0">
              <a:solidFill>
                <a:schemeClr val="tx1"/>
              </a:solidFill>
              <a:effectLst/>
              <a:latin typeface="+mn-lt"/>
              <a:ea typeface="Calibri"/>
              <a:cs typeface="Calibri"/>
            </a:endParaRPr>
          </a:p>
          <a:p>
            <a:endParaRPr lang="en-AU" dirty="0"/>
          </a:p>
          <a:p>
            <a:endParaRPr lang="en-AU" dirty="0"/>
          </a:p>
          <a:p>
            <a:r>
              <a:rPr lang="en-AU" sz="1200" b="1" i="0" kern="1200" dirty="0">
                <a:solidFill>
                  <a:schemeClr val="tx1"/>
                </a:solidFill>
                <a:effectLst/>
                <a:latin typeface="+mn-lt"/>
                <a:ea typeface="+mn-ea"/>
                <a:cs typeface="+mn-cs"/>
              </a:rPr>
              <a:t>Rapid Adaptation</a:t>
            </a:r>
            <a:endParaRPr lang="en-AU" sz="1200" b="1" i="0" kern="1200" dirty="0">
              <a:solidFill>
                <a:schemeClr val="tx1"/>
              </a:solidFill>
              <a:effectLst/>
              <a:latin typeface="+mn-lt"/>
              <a:ea typeface="Calibri"/>
              <a:cs typeface="Calibri"/>
            </a:endParaRPr>
          </a:p>
          <a:p>
            <a:r>
              <a:rPr lang="en-AU" sz="1200" b="0" i="0" kern="1200" dirty="0">
                <a:solidFill>
                  <a:schemeClr val="tx1"/>
                </a:solidFill>
                <a:effectLst/>
                <a:latin typeface="+mn-lt"/>
                <a:ea typeface="+mn-ea"/>
                <a:cs typeface="+mn-cs"/>
              </a:rPr>
              <a:t>Update capabilities in hours, not years. Change code to change mission parameters instantly</a:t>
            </a:r>
            <a:endParaRPr lang="en-AU" sz="1200" b="0" i="0" kern="1200" dirty="0">
              <a:solidFill>
                <a:schemeClr val="tx1"/>
              </a:solidFill>
              <a:effectLst/>
              <a:latin typeface="+mn-lt"/>
              <a:ea typeface="Calibri"/>
              <a:cs typeface="Calibri"/>
            </a:endParaRPr>
          </a:p>
          <a:p>
            <a:endParaRPr lang="en-AU" dirty="0"/>
          </a:p>
        </p:txBody>
      </p:sp>
      <p:sp>
        <p:nvSpPr>
          <p:cNvPr id="4" name="Slide Number Placeholder 3"/>
          <p:cNvSpPr>
            <a:spLocks noGrp="1"/>
          </p:cNvSpPr>
          <p:nvPr>
            <p:ph type="sldNum" sz="quarter" idx="5"/>
          </p:nvPr>
        </p:nvSpPr>
        <p:spPr/>
        <p:txBody>
          <a:bodyPr/>
          <a:lstStyle/>
          <a:p>
            <a:fld id="{E809BE3B-29E8-4801-A146-97C4DCDF41BE}" type="slidenum">
              <a:rPr lang="en-AU" smtClean="0"/>
              <a:t>16</a:t>
            </a:fld>
            <a:endParaRPr lang="en-AU"/>
          </a:p>
        </p:txBody>
      </p:sp>
    </p:spTree>
    <p:extLst>
      <p:ext uri="{BB962C8B-B14F-4D97-AF65-F5344CB8AC3E}">
        <p14:creationId xmlns:p14="http://schemas.microsoft.com/office/powerpoint/2010/main" val="2429478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Question and Answers</a:t>
            </a:r>
          </a:p>
        </p:txBody>
      </p:sp>
      <p:sp>
        <p:nvSpPr>
          <p:cNvPr id="4" name="Slide Number Placeholder 3"/>
          <p:cNvSpPr>
            <a:spLocks noGrp="1"/>
          </p:cNvSpPr>
          <p:nvPr>
            <p:ph type="sldNum" sz="quarter" idx="5"/>
          </p:nvPr>
        </p:nvSpPr>
        <p:spPr/>
        <p:txBody>
          <a:bodyPr/>
          <a:lstStyle/>
          <a:p>
            <a:fld id="{4FCBDC51-4DD0-4018-90F7-D288CE76D9A0}" type="slidenum">
              <a:rPr lang="en-AU" smtClean="0"/>
              <a:t>17</a:t>
            </a:fld>
            <a:endParaRPr lang="en-AU"/>
          </a:p>
        </p:txBody>
      </p:sp>
    </p:spTree>
    <p:extLst>
      <p:ext uri="{BB962C8B-B14F-4D97-AF65-F5344CB8AC3E}">
        <p14:creationId xmlns:p14="http://schemas.microsoft.com/office/powerpoint/2010/main" val="285968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A4F1-9438-CD1F-2726-2B22E5E0E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60B55-A95B-55D9-C731-202D95D37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49E0B-E858-BDCB-8E3B-E80087E6578F}"/>
              </a:ext>
            </a:extLst>
          </p:cNvPr>
          <p:cNvSpPr>
            <a:spLocks noGrp="1"/>
          </p:cNvSpPr>
          <p:nvPr>
            <p:ph type="body" idx="1"/>
          </p:nvPr>
        </p:nvSpPr>
        <p:spPr/>
        <p:txBody>
          <a:bodyPr/>
          <a:lstStyle/>
          <a:p>
            <a:pPr>
              <a:lnSpc>
                <a:spcPct val="90000"/>
              </a:lnSpc>
              <a:spcBef>
                <a:spcPts val="1000"/>
              </a:spcBef>
              <a:defRPr/>
            </a:pPr>
            <a:r>
              <a:rPr lang="en-US"/>
              <a:t> A remote asset acts as a major electrical interconnect to critical strategic assets further down the electrical grid. SMRs nodes are placed in a perimeter around asset. </a:t>
            </a:r>
          </a:p>
          <a:p>
            <a:pPr>
              <a:lnSpc>
                <a:spcPct val="90000"/>
              </a:lnSpc>
              <a:spcBef>
                <a:spcPts val="1000"/>
              </a:spcBef>
              <a:defRPr/>
            </a:pPr>
            <a:endParaRPr lang="en-US"/>
          </a:p>
          <a:p>
            <a:pPr>
              <a:lnSpc>
                <a:spcPct val="90000"/>
              </a:lnSpc>
              <a:spcBef>
                <a:spcPts val="1000"/>
              </a:spcBef>
              <a:defRPr/>
            </a:pPr>
            <a:r>
              <a:rPr lang="en-US"/>
              <a:t>Several nodes are configured to passively monitor the RF environment, characterizing what normal looks like and monitoring for significant changes and anomalies. </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The remainder of the nodes are configured to use the internode-communication transmissions as RADAR measuring reflections from local airborne objects. The system is configured with pre-planned responses to anticipated threats.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Each node is powered by solar and ruggedized for the local environment, the system sits active and reporting back to the Security Operations Center for months.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As a lead up action to a larger strategic event, hostile UAVs are sent to disrupt the asset. The SMR system detects the incursion to the airspace several kilometers out from the asset and identifies the threat as UAVs, based on the pre-programmed threat response, the nodes cooperatively re-configure to electronic attack, attempting to disrupt and block the GPS and C2 link used by the UAVs.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With GPS and Coms lost, the UAVs are ineffective in their preemptive strike on the critical infrastructure. </a:t>
            </a:r>
            <a:endParaRPr lang="en-US">
              <a:ea typeface="Calibri"/>
              <a:cs typeface="Calibri"/>
            </a:endParaRPr>
          </a:p>
          <a:p>
            <a:pPr>
              <a:lnSpc>
                <a:spcPct val="134000"/>
              </a:lnSpc>
              <a:spcBef>
                <a:spcPts val="1000"/>
              </a:spcBef>
              <a:defRPr/>
            </a:pPr>
            <a:endParaRPr lang="en-US"/>
          </a:p>
          <a:p>
            <a:pPr>
              <a:lnSpc>
                <a:spcPct val="134000"/>
              </a:lnSpc>
              <a:spcBef>
                <a:spcPts val="1000"/>
              </a:spcBef>
              <a:defRPr/>
            </a:pPr>
            <a:endParaRPr lang="en-US"/>
          </a:p>
          <a:p>
            <a:pPr>
              <a:lnSpc>
                <a:spcPct val="134000"/>
              </a:lnSpc>
              <a:spcBef>
                <a:spcPts val="1000"/>
              </a:spcBef>
              <a:defRPr/>
            </a:pPr>
            <a:endParaRPr lang="en-US"/>
          </a:p>
          <a:p>
            <a:pPr>
              <a:lnSpc>
                <a:spcPct val="134000"/>
              </a:lnSpc>
              <a:spcBef>
                <a:spcPts val="1000"/>
              </a:spcBef>
              <a:defRPr/>
            </a:pPr>
            <a:endParaRPr lang="en-US"/>
          </a:p>
          <a:p>
            <a:pPr>
              <a:lnSpc>
                <a:spcPct val="90000"/>
              </a:lnSpc>
              <a:spcBef>
                <a:spcPts val="1000"/>
              </a:spcBef>
              <a:defRPr/>
            </a:pPr>
            <a:endParaRPr lang="en-US">
              <a:ea typeface="Calibri"/>
              <a:cs typeface="Calibri"/>
            </a:endParaRPr>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marL="0" marR="0" lvl="0" indent="0" algn="l" defTabSz="914400">
              <a:lnSpc>
                <a:spcPct val="90000"/>
              </a:lnSpc>
              <a:spcBef>
                <a:spcPts val="1000"/>
              </a:spcBef>
              <a:spcAft>
                <a:spcPts val="0"/>
              </a:spcAft>
              <a:buClrTx/>
              <a:buSzTx/>
              <a:buFontTx/>
              <a:buNone/>
              <a:tabLst/>
              <a:defRPr/>
            </a:pPr>
            <a:r>
              <a:rPr lang="en-US"/>
              <a:t>Consider this Scenario: </a:t>
            </a:r>
            <a:br>
              <a:rPr lang="en-US">
                <a:cs typeface="+mn-lt"/>
              </a:rPr>
            </a:br>
            <a:br>
              <a:rPr lang="en-US">
                <a:cs typeface="+mn-lt"/>
              </a:rPr>
            </a:br>
            <a:r>
              <a:rPr lang="en-US" sz="1200" b="0" u="none">
                <a:latin typeface="Arial"/>
                <a:cs typeface="Arial"/>
              </a:rPr>
              <a:t>SMR : SDR ML RADAR is a </a:t>
            </a:r>
            <a:r>
              <a:rPr lang="en-US" b="0" u="none"/>
              <a:t> </a:t>
            </a:r>
            <a:r>
              <a:rPr lang="en-US"/>
              <a:t>Remote Infrastructure Defense</a:t>
            </a:r>
            <a:endParaRPr lang="en-US">
              <a:ea typeface="Calibri"/>
              <a:cs typeface="Calibri"/>
            </a:endParaRPr>
          </a:p>
          <a:p>
            <a:pPr>
              <a:lnSpc>
                <a:spcPct val="90000"/>
              </a:lnSpc>
              <a:spcBef>
                <a:spcPts val="1000"/>
              </a:spcBef>
            </a:pPr>
            <a:endParaRPr lang="en-US"/>
          </a:p>
          <a:p>
            <a:pPr>
              <a:lnSpc>
                <a:spcPct val="90000"/>
              </a:lnSpc>
              <a:spcBef>
                <a:spcPts val="1000"/>
              </a:spcBef>
            </a:pPr>
            <a:r>
              <a:rPr lang="en-US"/>
              <a:t>A remote substation powers critical assets across the grid.  </a:t>
            </a:r>
            <a:endParaRPr lang="en-US">
              <a:ea typeface="Calibri"/>
              <a:cs typeface="Calibri"/>
            </a:endParaRPr>
          </a:p>
          <a:p>
            <a:pPr>
              <a:lnSpc>
                <a:spcPct val="90000"/>
              </a:lnSpc>
              <a:spcBef>
                <a:spcPts val="1000"/>
              </a:spcBef>
            </a:pPr>
            <a:endParaRPr lang="en-US"/>
          </a:p>
          <a:p>
            <a:pPr>
              <a:lnSpc>
                <a:spcPct val="90000"/>
              </a:lnSpc>
              <a:spcBef>
                <a:spcPts val="1000"/>
              </a:spcBef>
            </a:pPr>
            <a:r>
              <a:rPr lang="en-US"/>
              <a:t>Six SMR nodes form a 1-kilometer perimeter around it.  </a:t>
            </a:r>
            <a:endParaRPr lang="en-US">
              <a:ea typeface="Calibri"/>
              <a:cs typeface="Calibri"/>
            </a:endParaRPr>
          </a:p>
          <a:p>
            <a:pPr>
              <a:lnSpc>
                <a:spcPct val="90000"/>
              </a:lnSpc>
              <a:spcBef>
                <a:spcPts val="1000"/>
              </a:spcBef>
            </a:pPr>
            <a:endParaRPr lang="en-US"/>
          </a:p>
          <a:p>
            <a:pPr>
              <a:lnSpc>
                <a:spcPct val="90000"/>
              </a:lnSpc>
              <a:spcBef>
                <a:spcPts val="1000"/>
              </a:spcBef>
            </a:pPr>
            <a:r>
              <a:rPr lang="en-US"/>
              <a:t>Three nodes passively monitor radio frequencies—learning what “normal” looks like and spotting anomalies.  </a:t>
            </a:r>
            <a:endParaRPr lang="en-US">
              <a:ea typeface="Calibri"/>
              <a:cs typeface="Calibri"/>
            </a:endParaRPr>
          </a:p>
          <a:p>
            <a:pPr>
              <a:lnSpc>
                <a:spcPct val="90000"/>
              </a:lnSpc>
              <a:spcBef>
                <a:spcPts val="1000"/>
              </a:spcBef>
            </a:pPr>
            <a:r>
              <a:rPr lang="en-US"/>
              <a:t>Three others use internode pings as radar, detecting airborne objects.  </a:t>
            </a:r>
            <a:endParaRPr lang="en-US">
              <a:ea typeface="Calibri"/>
              <a:cs typeface="Calibri"/>
            </a:endParaRPr>
          </a:p>
          <a:p>
            <a:pPr>
              <a:lnSpc>
                <a:spcPct val="90000"/>
              </a:lnSpc>
              <a:spcBef>
                <a:spcPts val="1000"/>
              </a:spcBef>
            </a:pPr>
            <a:endParaRPr lang="en-US"/>
          </a:p>
          <a:p>
            <a:pPr>
              <a:lnSpc>
                <a:spcPct val="90000"/>
              </a:lnSpc>
              <a:spcBef>
                <a:spcPts val="1000"/>
              </a:spcBef>
            </a:pPr>
            <a:r>
              <a:rPr lang="en-US"/>
              <a:t>Each node is solar-powered, rugged, and reports back for months without maintenance.  </a:t>
            </a:r>
            <a:endParaRPr lang="en-US">
              <a:ea typeface="Calibri"/>
              <a:cs typeface="Calibri"/>
            </a:endParaRPr>
          </a:p>
          <a:p>
            <a:pPr>
              <a:lnSpc>
                <a:spcPct val="90000"/>
              </a:lnSpc>
              <a:spcBef>
                <a:spcPts val="1000"/>
              </a:spcBef>
            </a:pPr>
            <a:endParaRPr lang="en-US"/>
          </a:p>
          <a:p>
            <a:pPr>
              <a:lnSpc>
                <a:spcPct val="90000"/>
              </a:lnSpc>
              <a:spcBef>
                <a:spcPts val="1000"/>
              </a:spcBef>
            </a:pPr>
            <a:r>
              <a:rPr lang="en-US"/>
              <a:t>Before a major strategic event, hostile UAVs approach—armed with explosives.  </a:t>
            </a:r>
            <a:endParaRPr lang="en-US">
              <a:ea typeface="Calibri"/>
              <a:cs typeface="Calibri"/>
            </a:endParaRPr>
          </a:p>
          <a:p>
            <a:pPr>
              <a:lnSpc>
                <a:spcPct val="90000"/>
              </a:lnSpc>
              <a:spcBef>
                <a:spcPts val="1000"/>
              </a:spcBef>
            </a:pPr>
            <a:r>
              <a:rPr lang="en-US"/>
              <a:t>The system detects them kilometers out and identifies the threat.  </a:t>
            </a:r>
            <a:endParaRPr lang="en-US">
              <a:ea typeface="Calibri"/>
              <a:cs typeface="Calibri"/>
            </a:endParaRPr>
          </a:p>
          <a:p>
            <a:pPr>
              <a:lnSpc>
                <a:spcPct val="90000"/>
              </a:lnSpc>
              <a:spcBef>
                <a:spcPts val="1000"/>
              </a:spcBef>
            </a:pPr>
            <a:endParaRPr lang="en-US"/>
          </a:p>
          <a:p>
            <a:pPr>
              <a:lnSpc>
                <a:spcPct val="90000"/>
              </a:lnSpc>
              <a:spcBef>
                <a:spcPts val="1000"/>
              </a:spcBef>
            </a:pPr>
            <a:r>
              <a:rPr lang="en-US"/>
              <a:t>Instantly, three nodes jam GPS signals.  </a:t>
            </a:r>
            <a:endParaRPr lang="en-US">
              <a:ea typeface="Calibri"/>
              <a:cs typeface="Calibri"/>
            </a:endParaRPr>
          </a:p>
          <a:p>
            <a:pPr>
              <a:lnSpc>
                <a:spcPct val="90000"/>
              </a:lnSpc>
              <a:spcBef>
                <a:spcPts val="1000"/>
              </a:spcBef>
            </a:pPr>
            <a:endParaRPr lang="en-US"/>
          </a:p>
          <a:p>
            <a:pPr>
              <a:lnSpc>
                <a:spcPct val="90000"/>
              </a:lnSpc>
              <a:spcBef>
                <a:spcPts val="1000"/>
              </a:spcBef>
            </a:pPr>
            <a:r>
              <a:rPr lang="en-US"/>
              <a:t>The other three block the UAVs’ command-and-control links.  </a:t>
            </a:r>
            <a:endParaRPr lang="en-US">
              <a:ea typeface="Calibri"/>
              <a:cs typeface="Calibri"/>
            </a:endParaRPr>
          </a:p>
          <a:p>
            <a:pPr>
              <a:lnSpc>
                <a:spcPct val="90000"/>
              </a:lnSpc>
              <a:spcBef>
                <a:spcPts val="1000"/>
              </a:spcBef>
            </a:pPr>
            <a:endParaRPr lang="en-US"/>
          </a:p>
          <a:p>
            <a:pPr>
              <a:lnSpc>
                <a:spcPct val="90000"/>
              </a:lnSpc>
              <a:spcBef>
                <a:spcPts val="1000"/>
              </a:spcBef>
            </a:pPr>
            <a:r>
              <a:rPr lang="en-US"/>
              <a:t>With navigation and communications disabled, the UAVs fail.  </a:t>
            </a:r>
            <a:endParaRPr lang="en-US">
              <a:ea typeface="Calibri"/>
              <a:cs typeface="Calibri"/>
            </a:endParaRPr>
          </a:p>
          <a:p>
            <a:pPr>
              <a:lnSpc>
                <a:spcPct val="90000"/>
              </a:lnSpc>
              <a:spcBef>
                <a:spcPts val="1000"/>
              </a:spcBef>
            </a:pPr>
            <a:r>
              <a:rPr lang="en-US"/>
              <a:t>The substation stays online. The mission is protected.</a:t>
            </a:r>
            <a:endParaRPr lang="en-US">
              <a:ea typeface="Calibri"/>
              <a:cs typeface="Calibri"/>
            </a:endParaRPr>
          </a:p>
        </p:txBody>
      </p:sp>
      <p:sp>
        <p:nvSpPr>
          <p:cNvPr id="4" name="Slide Number Placeholder 3">
            <a:extLst>
              <a:ext uri="{FF2B5EF4-FFF2-40B4-BE49-F238E27FC236}">
                <a16:creationId xmlns:a16="http://schemas.microsoft.com/office/drawing/2014/main" id="{86EB11BF-0B99-826C-1225-67F07EC4BBC7}"/>
              </a:ext>
            </a:extLst>
          </p:cNvPr>
          <p:cNvSpPr>
            <a:spLocks noGrp="1"/>
          </p:cNvSpPr>
          <p:nvPr>
            <p:ph type="sldNum" sz="quarter" idx="5"/>
          </p:nvPr>
        </p:nvSpPr>
        <p:spPr/>
        <p:txBody>
          <a:bodyPr/>
          <a:lstStyle/>
          <a:p>
            <a:fld id="{E809BE3B-29E8-4801-A146-97C4DCDF41BE}" type="slidenum">
              <a:rPr lang="en-AU" smtClean="0"/>
              <a:t>19</a:t>
            </a:fld>
            <a:endParaRPr lang="en-AU"/>
          </a:p>
        </p:txBody>
      </p:sp>
    </p:spTree>
    <p:extLst>
      <p:ext uri="{BB962C8B-B14F-4D97-AF65-F5344CB8AC3E}">
        <p14:creationId xmlns:p14="http://schemas.microsoft.com/office/powerpoint/2010/main" val="196757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4FCBDC51-4DD0-4018-90F7-D288CE76D9A0}" type="slidenum">
              <a:rPr lang="en-AU" smtClean="0"/>
              <a:t>20</a:t>
            </a:fld>
            <a:endParaRPr lang="en-AU"/>
          </a:p>
        </p:txBody>
      </p:sp>
    </p:spTree>
    <p:extLst>
      <p:ext uri="{BB962C8B-B14F-4D97-AF65-F5344CB8AC3E}">
        <p14:creationId xmlns:p14="http://schemas.microsoft.com/office/powerpoint/2010/main" val="285968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Good morning everyone, my name is Chris Gallen, the team facilitator for team 4</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a:ea typeface="Calibri"/>
                <a:cs typeface="Calibri"/>
              </a:rPr>
              <a:t>Our Innovation Theme was Persistent Situational Awareness and enhanced capacity in close proximity to critical infrastructure</a:t>
            </a:r>
          </a:p>
          <a:p>
            <a:endParaRPr lang="en-US">
              <a:ea typeface="Calibri"/>
              <a:cs typeface="Calibri"/>
            </a:endParaRPr>
          </a:p>
          <a:p>
            <a:r>
              <a:rPr lang="en-US">
                <a:ea typeface="Calibri"/>
                <a:cs typeface="Calibri"/>
              </a:rPr>
              <a:t>Our team comprises two Army members : Sam and myself.  Three from Industry : Ross, David and Adam and Two from Curtin </a:t>
            </a:r>
            <a:r>
              <a:rPr lang="en-US" err="1">
                <a:ea typeface="Calibri"/>
                <a:cs typeface="Calibri"/>
              </a:rPr>
              <a:t>uni</a:t>
            </a:r>
            <a:r>
              <a:rPr lang="en-US">
                <a:ea typeface="Calibri"/>
                <a:cs typeface="Calibri"/>
              </a:rPr>
              <a:t>:  Ray and </a:t>
            </a:r>
            <a:r>
              <a:rPr lang="en-US" err="1">
                <a:ea typeface="Calibri"/>
                <a:cs typeface="Calibri"/>
              </a:rPr>
              <a:t>M’re</a:t>
            </a:r>
            <a:r>
              <a:rPr lang="en-US">
                <a:ea typeface="Calibri"/>
                <a:cs typeface="Calibri"/>
              </a:rPr>
              <a:t>.</a:t>
            </a:r>
          </a:p>
        </p:txBody>
      </p:sp>
      <p:sp>
        <p:nvSpPr>
          <p:cNvPr id="4" name="Slide Number Placeholder 3"/>
          <p:cNvSpPr>
            <a:spLocks noGrp="1"/>
          </p:cNvSpPr>
          <p:nvPr>
            <p:ph type="sldNum" sz="quarter" idx="5"/>
          </p:nvPr>
        </p:nvSpPr>
        <p:spPr/>
        <p:txBody>
          <a:bodyPr/>
          <a:lstStyle/>
          <a:p>
            <a:fld id="{E809BE3B-29E8-4801-A146-97C4DCDF41BE}" type="slidenum">
              <a:rPr lang="en-AU" smtClean="0"/>
              <a:t>2</a:t>
            </a:fld>
            <a:endParaRPr lang="en-AU"/>
          </a:p>
        </p:txBody>
      </p:sp>
    </p:spTree>
    <p:extLst>
      <p:ext uri="{BB962C8B-B14F-4D97-AF65-F5344CB8AC3E}">
        <p14:creationId xmlns:p14="http://schemas.microsoft.com/office/powerpoint/2010/main" val="1712036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077CE-4718-9CC7-FC07-34CA9AD22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FEE63-A332-A024-AABC-3235BC50B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CA2888-0290-01C7-F982-8AC179D3E136}"/>
              </a:ext>
            </a:extLst>
          </p:cNvPr>
          <p:cNvSpPr>
            <a:spLocks noGrp="1"/>
          </p:cNvSpPr>
          <p:nvPr>
            <p:ph type="body" idx="1"/>
          </p:nvPr>
        </p:nvSpPr>
        <p:spPr/>
        <p:txBody>
          <a:bodyPr/>
          <a:lstStyle/>
          <a:p>
            <a:r>
              <a:rPr lang="en-US">
                <a:ea typeface="Calibri"/>
                <a:cs typeface="Calibri"/>
              </a:rPr>
              <a:t>Thinking BlueSky, there are many potentials for this technology to extend to. </a:t>
            </a:r>
          </a:p>
          <a:p>
            <a:pPr marL="171450" indent="-171450">
              <a:buFont typeface="Arial"/>
              <a:buChar char="•"/>
            </a:pPr>
            <a:r>
              <a:rPr lang="en-US">
                <a:ea typeface="Calibri"/>
                <a:cs typeface="Calibri"/>
              </a:rPr>
              <a:t>Additional sensors such as acoustics or optics can be added variables into the machine learning assessment as to whether the local environment is changing.</a:t>
            </a:r>
          </a:p>
          <a:p>
            <a:pPr marL="171450" indent="-171450">
              <a:buFont typeface="Arial"/>
              <a:buChar char="•"/>
            </a:pPr>
            <a:r>
              <a:rPr lang="en-US">
                <a:ea typeface="Calibri"/>
                <a:cs typeface="Calibri"/>
              </a:rPr>
              <a:t>Rapid cooperative and coordinated retuning of multiple nodes could refine data collection similar to focusing an optical lens</a:t>
            </a:r>
          </a:p>
          <a:p>
            <a:pPr marL="171450" indent="-171450">
              <a:buFont typeface="Arial"/>
              <a:buChar char="•"/>
            </a:pPr>
            <a:r>
              <a:rPr lang="en-US">
                <a:ea typeface="Calibri"/>
                <a:cs typeface="Calibri"/>
              </a:rPr>
              <a:t>With SDRs being an unclassified common radio enthusiast tool and the core technology component to the nodes, civilian SDRs could be unified and repurposed to enable sovereign </a:t>
            </a:r>
            <a:r>
              <a:rPr lang="en-US" err="1">
                <a:ea typeface="Calibri"/>
                <a:cs typeface="Calibri"/>
              </a:rPr>
              <a:t>defence</a:t>
            </a:r>
            <a:r>
              <a:rPr lang="en-US">
                <a:ea typeface="Calibri"/>
                <a:cs typeface="Calibri"/>
              </a:rPr>
              <a:t> strategies.</a:t>
            </a:r>
          </a:p>
          <a:p>
            <a:endParaRPr lang="en-US">
              <a:ea typeface="Calibri"/>
              <a:cs typeface="Calibri"/>
            </a:endParaRPr>
          </a:p>
          <a:p>
            <a:endParaRPr lang="en-US">
              <a:ea typeface="Calibri"/>
              <a:cs typeface="Calibri"/>
            </a:endParaRPr>
          </a:p>
          <a:p>
            <a:r>
              <a:rPr lang="en-US">
                <a:ea typeface="Calibri"/>
                <a:cs typeface="Calibri"/>
              </a:rPr>
              <a:t>MOVE SOMEWHER ELSE IN PRESO</a:t>
            </a:r>
          </a:p>
          <a:p>
            <a:pPr marL="171450" indent="-171450">
              <a:buFont typeface="Arial"/>
              <a:buChar char="•"/>
            </a:pPr>
            <a:r>
              <a:rPr lang="en-US">
                <a:ea typeface="Calibri"/>
                <a:cs typeface="Calibri"/>
              </a:rPr>
              <a:t>SDRs as the core technology component are now a relatively cheap commercial item with vast existing stock and diverse supply chains, allowing for resilient acquisition in a time of need</a:t>
            </a:r>
          </a:p>
          <a:p>
            <a:pPr marL="171450" indent="-171450">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09EAFBFA-0382-EDEC-09BD-FA3B095A425D}"/>
              </a:ext>
            </a:extLst>
          </p:cNvPr>
          <p:cNvSpPr>
            <a:spLocks noGrp="1"/>
          </p:cNvSpPr>
          <p:nvPr>
            <p:ph type="sldNum" sz="quarter" idx="5"/>
          </p:nvPr>
        </p:nvSpPr>
        <p:spPr/>
        <p:txBody>
          <a:bodyPr/>
          <a:lstStyle/>
          <a:p>
            <a:fld id="{E809BE3B-29E8-4801-A146-97C4DCDF41BE}" type="slidenum">
              <a:rPr lang="en-AU" smtClean="0"/>
              <a:t>22</a:t>
            </a:fld>
            <a:endParaRPr lang="en-AU"/>
          </a:p>
        </p:txBody>
      </p:sp>
    </p:spTree>
    <p:extLst>
      <p:ext uri="{BB962C8B-B14F-4D97-AF65-F5344CB8AC3E}">
        <p14:creationId xmlns:p14="http://schemas.microsoft.com/office/powerpoint/2010/main" val="2975069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panose="020F0502020204030204"/>
              <a:cs typeface="Calibri" panose="020F0502020204030204"/>
            </a:endParaRPr>
          </a:p>
          <a:p>
            <a:r>
              <a:rPr lang="en-US">
                <a:ea typeface="Calibri" panose="020F0502020204030204"/>
                <a:cs typeface="Calibri" panose="020F0502020204030204"/>
              </a:rPr>
              <a:t>Our proposal is SMR, a SDR Machine Learning RADAR, deployed in remote regions as a mesh network of distributed sensor nodes with intelligent edge processing.  </a:t>
            </a:r>
          </a:p>
          <a:p>
            <a:endParaRPr lang="en-US">
              <a:ea typeface="Calibri" panose="020F0502020204030204"/>
              <a:cs typeface="Calibri" panose="020F0502020204030204"/>
            </a:endParaRPr>
          </a:p>
          <a:p>
            <a:r>
              <a:rPr lang="en-US">
                <a:ea typeface="Calibri" panose="020F0502020204030204"/>
                <a:cs typeface="Calibri" panose="020F0502020204030204"/>
              </a:rPr>
              <a:t>SMR provides a low friction alternative to traditional RADAR infrastructure, capturing changes in the RF environment passively or actively in real-time.</a:t>
            </a:r>
          </a:p>
          <a:p>
            <a:endParaRPr lang="en-US">
              <a:ea typeface="Calibri" panose="020F0502020204030204"/>
              <a:cs typeface="Calibri" panose="020F0502020204030204"/>
            </a:endParaRPr>
          </a:p>
          <a:p>
            <a:r>
              <a:rPr lang="en-US">
                <a:ea typeface="Calibri" panose="020F0502020204030204"/>
                <a:cs typeface="Calibri" panose="020F0502020204030204"/>
              </a:rPr>
              <a:t>Supported by remotely located C2 infrastructure, each SMR node can be independently dynamically reconfigured based on operational needs.</a:t>
            </a:r>
          </a:p>
        </p:txBody>
      </p:sp>
      <p:sp>
        <p:nvSpPr>
          <p:cNvPr id="4" name="Slide Number Placeholder 3"/>
          <p:cNvSpPr>
            <a:spLocks noGrp="1"/>
          </p:cNvSpPr>
          <p:nvPr>
            <p:ph type="sldNum" sz="quarter" idx="5"/>
          </p:nvPr>
        </p:nvSpPr>
        <p:spPr/>
        <p:txBody>
          <a:bodyPr/>
          <a:lstStyle/>
          <a:p>
            <a:fld id="{E809BE3B-29E8-4801-A146-97C4DCDF41BE}" type="slidenum">
              <a:rPr lang="en-AU" smtClean="0"/>
              <a:t>24</a:t>
            </a:fld>
            <a:endParaRPr lang="en-AU"/>
          </a:p>
        </p:txBody>
      </p:sp>
    </p:spTree>
    <p:extLst>
      <p:ext uri="{BB962C8B-B14F-4D97-AF65-F5344CB8AC3E}">
        <p14:creationId xmlns:p14="http://schemas.microsoft.com/office/powerpoint/2010/main" val="254267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t>Opportunity :  </a:t>
            </a:r>
            <a:r>
              <a:rPr lang="en-AU"/>
              <a:t>Digital RF and Machine Learning &amp; Academic software collaboration</a:t>
            </a:r>
          </a:p>
          <a:p>
            <a:endParaRPr lang="en-US" b="1"/>
          </a:p>
          <a:p>
            <a:r>
              <a:rPr lang="en-AU" b="1" u="sng"/>
              <a:t>Background on Analog vs Digital RF</a:t>
            </a:r>
          </a:p>
          <a:p>
            <a:endParaRPr lang="en-AU" b="1"/>
          </a:p>
          <a:p>
            <a:r>
              <a:rPr lang="en-US" b="1"/>
              <a:t>Analog Superheterodyne Receiver (top )</a:t>
            </a:r>
          </a:p>
          <a:p>
            <a:r>
              <a:rPr lang="en-US" b="0"/>
              <a:t>Hardware-centric: once built, limited flexibility.</a:t>
            </a:r>
          </a:p>
          <a:p>
            <a:endParaRPr lang="en-US" b="1"/>
          </a:p>
          <a:p>
            <a:r>
              <a:rPr lang="en-US" b="1"/>
              <a:t>Digital/SDR Receiver (bottom)</a:t>
            </a:r>
          </a:p>
          <a:p>
            <a:r>
              <a:rPr lang="en-US" b="0"/>
              <a:t>Software-controlled (filtering, demodulation, signal analysis).</a:t>
            </a:r>
          </a:p>
          <a:p>
            <a:r>
              <a:rPr lang="en-US" b="0"/>
              <a:t>Highly flexible and reprogrammable</a:t>
            </a:r>
          </a:p>
          <a:p>
            <a:endParaRPr lang="en-US" b="1"/>
          </a:p>
          <a:p>
            <a:r>
              <a:rPr lang="en-US" b="1"/>
              <a:t>Digital RF </a:t>
            </a:r>
            <a:r>
              <a:rPr lang="en-US"/>
              <a:t>turns radio signals into digital data early on, so software can do the heavy lifting instead of complex hardware. </a:t>
            </a:r>
          </a:p>
          <a:p>
            <a:r>
              <a:rPr lang="en-US"/>
              <a:t> Known to geeks as a </a:t>
            </a:r>
            <a:r>
              <a:rPr lang="en-US" b="1"/>
              <a:t>SDR, a software defined radio</a:t>
            </a:r>
            <a:r>
              <a:rPr lang="en-US"/>
              <a:t> </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high-performance SDR seamlessly integrated with state-of-the-art deep learning hardware</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Fit for Purpose : Just enough, just in time </a:t>
            </a:r>
            <a:endParaRPr lang="en-AU" sz="120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Hardware Proven for Digital ML Radar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p>
          <a:p>
            <a:r>
              <a:rPr lang="en-AU" sz="1200"/>
              <a:t>ML Agile : Continuous self learning</a:t>
            </a:r>
          </a:p>
          <a:p>
            <a:endParaRPr lang="en-AU" sz="1200"/>
          </a:p>
          <a:p>
            <a:r>
              <a:rPr lang="en-AU" sz="1200"/>
              <a:t>Proliferation : affordable, scalable, portable, disposable</a:t>
            </a:r>
          </a:p>
          <a:p>
            <a:endParaRPr lang="en-AU" sz="1200"/>
          </a:p>
          <a:p>
            <a:r>
              <a:rPr lang="en-AU" sz="1200"/>
              <a:t>IP Core : Active and Passive Radar</a:t>
            </a:r>
          </a:p>
          <a:p>
            <a:endParaRPr lang="en-AU" sz="1200"/>
          </a:p>
          <a:p>
            <a:r>
              <a:rPr lang="en-AU" b="1"/>
              <a:t>OODA Loop</a:t>
            </a:r>
            <a:r>
              <a:rPr lang="en-AU"/>
              <a:t> → Act faster than they can react</a:t>
            </a:r>
          </a:p>
          <a:p>
            <a:r>
              <a:rPr lang="en-AU"/>
              <a:t>How : Multi spectral RF ML sensor fusion</a:t>
            </a:r>
          </a:p>
          <a:p>
            <a:endParaRPr lang="en-AU" sz="1200"/>
          </a:p>
          <a:p>
            <a:pPr marL="0" marR="0" lvl="0" indent="0" algn="l" defTabSz="914400" rtl="0" eaLnBrk="1" fontAlgn="auto" latinLnBrk="0" hangingPunct="1">
              <a:lnSpc>
                <a:spcPct val="100000"/>
              </a:lnSpc>
              <a:spcBef>
                <a:spcPts val="0"/>
              </a:spcBef>
              <a:spcAft>
                <a:spcPts val="0"/>
              </a:spcAft>
              <a:buClrTx/>
              <a:buSzTx/>
              <a:buFontTx/>
              <a:buNone/>
              <a:tabLst/>
              <a:defRPr/>
            </a:pPr>
            <a:r>
              <a:rPr lang="en-AU">
                <a:hlinkClick r:id="rId3"/>
              </a:rPr>
              <a:t>Artificial Intelligence Radio - Transceiver (AIR-T) | Crowd Supply</a:t>
            </a:r>
            <a:endParaRPr lang="en-US" b="1"/>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25</a:t>
            </a:fld>
            <a:endParaRPr lang="en-AU"/>
          </a:p>
        </p:txBody>
      </p:sp>
    </p:spTree>
    <p:extLst>
      <p:ext uri="{BB962C8B-B14F-4D97-AF65-F5344CB8AC3E}">
        <p14:creationId xmlns:p14="http://schemas.microsoft.com/office/powerpoint/2010/main" val="1481340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How it works : 3 Stages of our development of a Sovereign Digital Radar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makes it highly flexible, reprogrammable, and ready to meet evolving demands.  Traditional analog RF systems were built around fixed hardware, where once assembled, their capabilities were locked in, upgrades required different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indent="0">
              <a:buNone/>
            </a:pPr>
            <a:r>
              <a:rPr lang="en-US" b="1"/>
              <a:t>With software and digital RF there is a Collaboration Opportunity between Industry, Defence, and Academia</a:t>
            </a:r>
            <a:endParaRPr lang="en-US"/>
          </a:p>
          <a:p>
            <a:endParaRPr lang="en-US" b="1"/>
          </a:p>
          <a:p>
            <a:r>
              <a:rPr lang="en-US" b="1"/>
              <a:t>Software provides the power.</a:t>
            </a:r>
          </a:p>
          <a:p>
            <a:endParaRPr lang="en-US"/>
          </a:p>
          <a:p>
            <a:r>
              <a:rPr lang="en-US"/>
              <a:t>Digital RF doesn’t just simplify design—it amplifies capability. When paired with a high-performance SDR seamlessly integrated with state-of-the-art deep learning hardware and software, it becomes a powerful platform for real-time intelligence, rapid deployment, and mission-ready innovation.</a:t>
            </a:r>
          </a:p>
          <a:p>
            <a:endParaRPr lang="en-US" b="1"/>
          </a:p>
          <a:p>
            <a:r>
              <a:rPr lang="en-US" b="1"/>
              <a:t>Opportunity</a:t>
            </a:r>
            <a:endParaRPr lang="en-US"/>
          </a:p>
          <a:p>
            <a:r>
              <a:rPr lang="en-US"/>
              <a:t>Now is the moment for industry, defence, and academia to come together—transforming into sovereign capability. </a:t>
            </a:r>
          </a:p>
          <a:p>
            <a:endParaRPr lang="en-US" b="1"/>
          </a:p>
          <a:p>
            <a:endParaRPr lang="en-US" b="1"/>
          </a:p>
          <a:p>
            <a:r>
              <a:rPr lang="en-US" b="1"/>
              <a:t>Stage 1: Listen &amp; Convert</a:t>
            </a:r>
          </a:p>
          <a:p>
            <a:endParaRPr lang="en-US"/>
          </a:p>
          <a:p>
            <a:r>
              <a:rPr lang="en-US"/>
              <a:t>Radio signals are turned into digital data early.</a:t>
            </a:r>
          </a:p>
          <a:p>
            <a:r>
              <a:rPr lang="en-US"/>
              <a:t>Software does the work—less need for complex hardware.</a:t>
            </a:r>
          </a:p>
          <a:p>
            <a:r>
              <a:rPr lang="en-US"/>
              <a:t>Like having </a:t>
            </a:r>
            <a:r>
              <a:rPr lang="en-US" b="1"/>
              <a:t>many “ears”</a:t>
            </a:r>
            <a:r>
              <a:rPr lang="en-US"/>
              <a:t> to locate signals and measure distance.</a:t>
            </a:r>
          </a:p>
          <a:p>
            <a:r>
              <a:rPr lang="en-US"/>
              <a:t>Known as </a:t>
            </a:r>
            <a:r>
              <a:rPr lang="en-US" b="1"/>
              <a:t>SDR</a:t>
            </a:r>
            <a:r>
              <a:rPr lang="en-US"/>
              <a:t> (Software Defined Radio).</a:t>
            </a:r>
          </a:p>
          <a:p>
            <a:endParaRPr lang="en-US" b="1"/>
          </a:p>
          <a:p>
            <a:r>
              <a:rPr lang="en-US" b="1"/>
              <a:t>Stage 2: Think &amp; Decide</a:t>
            </a:r>
            <a:endParaRPr lang="en-US"/>
          </a:p>
          <a:p>
            <a:r>
              <a:rPr lang="en-US"/>
              <a:t>System uses AI to </a:t>
            </a:r>
            <a:r>
              <a:rPr lang="en-US" b="1"/>
              <a:t>recognize and classify signals</a:t>
            </a:r>
            <a:r>
              <a:rPr lang="en-US"/>
              <a:t>.</a:t>
            </a:r>
          </a:p>
          <a:p>
            <a:r>
              <a:rPr lang="en-US"/>
              <a:t>Makes fast, smart decisions without human help.</a:t>
            </a:r>
          </a:p>
          <a:p>
            <a:r>
              <a:rPr lang="en-US"/>
              <a:t>Fully </a:t>
            </a:r>
            <a:r>
              <a:rPr lang="en-US" b="1"/>
              <a:t>self-contained AI/ML pipeline</a:t>
            </a:r>
            <a:r>
              <a:rPr lang="en-US"/>
              <a:t>—no outside input needed.</a:t>
            </a:r>
          </a:p>
          <a:p>
            <a:endParaRPr lang="en-US" b="1"/>
          </a:p>
          <a:p>
            <a:r>
              <a:rPr lang="en-US" b="1"/>
              <a:t>Stage 3: Scan &amp; Focus</a:t>
            </a:r>
            <a:endParaRPr lang="en-US"/>
          </a:p>
          <a:p>
            <a:r>
              <a:rPr lang="en-US"/>
              <a:t>System sends out its own radar signals.</a:t>
            </a:r>
          </a:p>
          <a:p>
            <a:r>
              <a:rPr lang="en-US"/>
              <a:t>Can </a:t>
            </a:r>
            <a:r>
              <a:rPr lang="en-US" b="1"/>
              <a:t>aim and shape</a:t>
            </a:r>
            <a:r>
              <a:rPr lang="en-US"/>
              <a:t> signals to focus on specific areas.</a:t>
            </a:r>
          </a:p>
          <a:p>
            <a:r>
              <a:rPr lang="en-US"/>
              <a:t>Uses a software “codec” to create the right signal pattern—this is the </a:t>
            </a:r>
            <a:r>
              <a:rPr lang="en-US" b="1"/>
              <a:t>IP core</a:t>
            </a:r>
            <a:r>
              <a:rPr lang="en-US"/>
              <a:t>.</a:t>
            </a:r>
          </a:p>
          <a:p>
            <a:endParaRPr lang="en-US">
              <a:cs typeface="+mn-lt"/>
            </a:endParaRPr>
          </a:p>
          <a:p>
            <a:endParaRPr lang="en-US">
              <a:cs typeface="+mn-lt"/>
            </a:endParaRPr>
          </a:p>
          <a:p>
            <a:r>
              <a:rPr lang="en-US"/>
              <a:t>If tampering is detected, the node </a:t>
            </a:r>
            <a:r>
              <a:rPr lang="en-US" b="1"/>
              <a:t>auto-wipes itself</a:t>
            </a:r>
            <a:r>
              <a:rPr lang="en-US"/>
              <a:t> and alerts the rest of the network.</a:t>
            </a:r>
            <a:endParaRPr lang="en-US">
              <a:solidFill>
                <a:srgbClr val="444444"/>
              </a:solidFill>
            </a:endParaRPr>
          </a:p>
          <a:p>
            <a:endParaRPr lang="en-US">
              <a:solidFill>
                <a:srgbClr val="444444"/>
              </a:solidFill>
            </a:endParaRPr>
          </a:p>
          <a:p>
            <a:r>
              <a:rPr lang="en-US"/>
              <a:t>Hardware is </a:t>
            </a:r>
            <a:r>
              <a:rPr lang="en-US" b="1"/>
              <a:t>bare-bones</a:t>
            </a:r>
            <a:r>
              <a:rPr lang="en-US"/>
              <a:t>—no OS, no storage.</a:t>
            </a:r>
            <a:endParaRPr lang="en-US">
              <a:solidFill>
                <a:srgbClr val="444444"/>
              </a:solidFill>
            </a:endParaRPr>
          </a:p>
          <a:p>
            <a:endParaRPr lang="en-US">
              <a:solidFill>
                <a:srgbClr val="444444"/>
              </a:solidFill>
            </a:endParaRPr>
          </a:p>
          <a:p>
            <a:r>
              <a:rPr lang="en-AU"/>
              <a:t>Intellectual Property (software) </a:t>
            </a:r>
            <a:r>
              <a:rPr lang="en-US"/>
              <a:t>lives in </a:t>
            </a:r>
            <a:r>
              <a:rPr lang="en-US" b="1"/>
              <a:t>volatile memory</a:t>
            </a:r>
            <a:r>
              <a:rPr lang="en-US"/>
              <a:t>, so it’s instantly erased if power is cut, case is opened, or tampering is sensed.</a:t>
            </a:r>
            <a:endParaRPr lang="en-US">
              <a:solidFill>
                <a:srgbClr val="444444"/>
              </a:solidFill>
            </a:endParaRPr>
          </a:p>
          <a:p>
            <a:br>
              <a:rPr lang="en-US">
                <a:cs typeface="+mn-lt"/>
              </a:rPr>
            </a:b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26</a:t>
            </a:fld>
            <a:endParaRPr lang="en-AU"/>
          </a:p>
        </p:txBody>
      </p:sp>
    </p:spTree>
    <p:extLst>
      <p:ext uri="{BB962C8B-B14F-4D97-AF65-F5344CB8AC3E}">
        <p14:creationId xmlns:p14="http://schemas.microsoft.com/office/powerpoint/2010/main" val="2245908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t>Opportunity :  </a:t>
            </a:r>
            <a:r>
              <a:rPr lang="en-AU"/>
              <a:t>Digital RF and Machine Learning &amp; Academic software collaboration</a:t>
            </a:r>
          </a:p>
          <a:p>
            <a:endParaRPr lang="en-US" b="1"/>
          </a:p>
          <a:p>
            <a:r>
              <a:rPr lang="en-AU" b="1" u="sng"/>
              <a:t>Background on Analog vs Digital RF</a:t>
            </a:r>
          </a:p>
          <a:p>
            <a:endParaRPr lang="en-AU" b="1"/>
          </a:p>
          <a:p>
            <a:r>
              <a:rPr lang="en-US" b="1"/>
              <a:t>Analog Superheterodyne Receiver (top )</a:t>
            </a:r>
          </a:p>
          <a:p>
            <a:r>
              <a:rPr lang="en-US" b="0"/>
              <a:t>Hardware-centric: once built, limited flexibility.</a:t>
            </a:r>
          </a:p>
          <a:p>
            <a:endParaRPr lang="en-US" b="1"/>
          </a:p>
          <a:p>
            <a:r>
              <a:rPr lang="en-US" b="1"/>
              <a:t>Digital/SDR Receiver (bottom)</a:t>
            </a:r>
          </a:p>
          <a:p>
            <a:r>
              <a:rPr lang="en-US" b="0"/>
              <a:t>Software-controlled (filtering, demodulation, signal analysis).</a:t>
            </a:r>
          </a:p>
          <a:p>
            <a:r>
              <a:rPr lang="en-US" b="0"/>
              <a:t>Highly flexible and reprogrammable</a:t>
            </a:r>
          </a:p>
          <a:p>
            <a:endParaRPr lang="en-US" b="1"/>
          </a:p>
          <a:p>
            <a:r>
              <a:rPr lang="en-US" b="1"/>
              <a:t>Digital RF </a:t>
            </a:r>
            <a:r>
              <a:rPr lang="en-US"/>
              <a:t>turns radio signals into digital data early on, so software can do the heavy lifting instead of complex hardware. </a:t>
            </a:r>
          </a:p>
          <a:p>
            <a:r>
              <a:rPr lang="en-US"/>
              <a:t> Known to geeks as a </a:t>
            </a:r>
            <a:r>
              <a:rPr lang="en-US" b="1"/>
              <a:t>SDR, a software defined radio</a:t>
            </a:r>
            <a:r>
              <a:rPr lang="en-US"/>
              <a:t> </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high-performance SDR seamlessly integrated with state-of-the-art deep learning hardware</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Fit for Purpose : Just enough, just in time </a:t>
            </a:r>
            <a:endParaRPr lang="en-AU" sz="120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a:t>Hardware Proven for Digital ML Radar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a:p>
          <a:p>
            <a:r>
              <a:rPr lang="en-AU" sz="1200"/>
              <a:t>ML Agile : Continuous self learning</a:t>
            </a:r>
          </a:p>
          <a:p>
            <a:endParaRPr lang="en-AU" sz="1200"/>
          </a:p>
          <a:p>
            <a:r>
              <a:rPr lang="en-AU" sz="1200"/>
              <a:t>Proliferation : affordable, scalable, portable, disposable</a:t>
            </a:r>
          </a:p>
          <a:p>
            <a:endParaRPr lang="en-AU" sz="1200"/>
          </a:p>
          <a:p>
            <a:r>
              <a:rPr lang="en-AU" sz="1200"/>
              <a:t>IP Core : Active and Passive Radar</a:t>
            </a:r>
          </a:p>
          <a:p>
            <a:endParaRPr lang="en-AU" sz="1200"/>
          </a:p>
          <a:p>
            <a:r>
              <a:rPr lang="en-AU" b="1"/>
              <a:t>OODA Loop</a:t>
            </a:r>
            <a:r>
              <a:rPr lang="en-AU"/>
              <a:t> → Act faster than they can react</a:t>
            </a:r>
          </a:p>
          <a:p>
            <a:r>
              <a:rPr lang="en-AU"/>
              <a:t>How : Multi spectral RF ML sensor fusion</a:t>
            </a:r>
          </a:p>
          <a:p>
            <a:endParaRPr lang="en-AU" sz="1200"/>
          </a:p>
          <a:p>
            <a:pPr marL="0" marR="0" lvl="0" indent="0" algn="l" defTabSz="914400" rtl="0" eaLnBrk="1" fontAlgn="auto" latinLnBrk="0" hangingPunct="1">
              <a:lnSpc>
                <a:spcPct val="100000"/>
              </a:lnSpc>
              <a:spcBef>
                <a:spcPts val="0"/>
              </a:spcBef>
              <a:spcAft>
                <a:spcPts val="0"/>
              </a:spcAft>
              <a:buClrTx/>
              <a:buSzTx/>
              <a:buFontTx/>
              <a:buNone/>
              <a:tabLst/>
              <a:defRPr/>
            </a:pPr>
            <a:r>
              <a:rPr lang="en-AU">
                <a:hlinkClick r:id="rId3"/>
              </a:rPr>
              <a:t>Artificial Intelligence Radio - Transceiver (AIR-T) | Crowd Supply</a:t>
            </a:r>
            <a:endParaRPr lang="en-US" b="1"/>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27</a:t>
            </a:fld>
            <a:endParaRPr lang="en-AU"/>
          </a:p>
        </p:txBody>
      </p:sp>
    </p:spTree>
    <p:extLst>
      <p:ext uri="{BB962C8B-B14F-4D97-AF65-F5344CB8AC3E}">
        <p14:creationId xmlns:p14="http://schemas.microsoft.com/office/powerpoint/2010/main" val="21783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Show its been done</a:t>
            </a:r>
          </a:p>
          <a:p>
            <a:endParaRPr lang="en-AU"/>
          </a:p>
          <a:p>
            <a:r>
              <a:rPr lang="en-AU"/>
              <a:t>DOF Kraken</a:t>
            </a:r>
          </a:p>
          <a:p>
            <a:endParaRPr lang="en-AU"/>
          </a:p>
          <a:p>
            <a:endParaRPr lang="en-AU"/>
          </a:p>
          <a:p>
            <a:r>
              <a:rPr lang="en-US" sz="1200" b="0" i="0" kern="1200">
                <a:solidFill>
                  <a:schemeClr val="tx1"/>
                </a:solidFill>
                <a:effectLst/>
                <a:latin typeface="+mn-lt"/>
                <a:ea typeface="+mn-ea"/>
                <a:cs typeface="+mn-cs"/>
              </a:rPr>
              <a:t>The origins of SDR trace back to the 1970s and 1980s when the military and defense organizations recognized the need for more flexible and adaptive radio systems. Traditional radios of the time were largely limited to a single frequency or modulation type, making them costly and cumbersome to replace when technology evolved or mission requirements changed.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journey of Software-Defined Radio from military experiments to a widespread and versatile technology showcases the power of innovation in communication. By enabling the reconfigurability of radios through software, SDR has opened new horizons in research, industry, and even our daily lives. As technology continues to progress, SDR will remain at the forefront of the next generation of wireless communication, empowering us to adapt, innovate, and explore the limits of what’s possible.</a:t>
            </a:r>
            <a:endParaRPr lang="en-AU"/>
          </a:p>
          <a:p>
            <a:endParaRPr lang="en-AU"/>
          </a:p>
          <a:p>
            <a:r>
              <a:rPr lang="en-US" sz="1200" b="0" i="0" kern="1200">
                <a:solidFill>
                  <a:schemeClr val="tx1"/>
                </a:solidFill>
                <a:effectLst/>
                <a:latin typeface="+mn-lt"/>
                <a:ea typeface="+mn-ea"/>
                <a:cs typeface="+mn-cs"/>
              </a:rPr>
              <a:t>One of the earliest innovators in SDR was </a:t>
            </a:r>
            <a:r>
              <a:rPr lang="en-US" sz="1200" b="1" i="0" kern="1200">
                <a:solidFill>
                  <a:schemeClr val="tx1"/>
                </a:solidFill>
                <a:effectLst/>
                <a:latin typeface="+mn-lt"/>
                <a:ea typeface="+mn-ea"/>
                <a:cs typeface="+mn-cs"/>
              </a:rPr>
              <a:t>Joe Mitola</a:t>
            </a:r>
            <a:r>
              <a:rPr lang="en-US" sz="1200" b="0" i="0" kern="1200">
                <a:solidFill>
                  <a:schemeClr val="tx1"/>
                </a:solidFill>
                <a:effectLst/>
                <a:latin typeface="+mn-lt"/>
                <a:ea typeface="+mn-ea"/>
                <a:cs typeface="+mn-cs"/>
              </a:rPr>
              <a:t>, who coined the term “Software-Defined Radio” in 1991. Mitola’s work expanded on earlier military research and helped envision SDR as a technology with far-reaching civilian and commercial applications. He emphasized that by relying on software instead of hardware, radios could adapt to new standards and user requirements in real time, allowing for a more robust and versatile approach to communication</a:t>
            </a:r>
            <a:endParaRPr lang="en-AU"/>
          </a:p>
        </p:txBody>
      </p:sp>
      <p:sp>
        <p:nvSpPr>
          <p:cNvPr id="4" name="Slide Number Placeholder 3"/>
          <p:cNvSpPr>
            <a:spLocks noGrp="1"/>
          </p:cNvSpPr>
          <p:nvPr>
            <p:ph type="sldNum" sz="quarter" idx="5"/>
          </p:nvPr>
        </p:nvSpPr>
        <p:spPr/>
        <p:txBody>
          <a:bodyPr/>
          <a:lstStyle/>
          <a:p>
            <a:fld id="{E809BE3B-29E8-4801-A146-97C4DCDF41BE}" type="slidenum">
              <a:rPr lang="en-AU" smtClean="0"/>
              <a:t>28</a:t>
            </a:fld>
            <a:endParaRPr lang="en-AU"/>
          </a:p>
        </p:txBody>
      </p:sp>
    </p:spTree>
    <p:extLst>
      <p:ext uri="{BB962C8B-B14F-4D97-AF65-F5344CB8AC3E}">
        <p14:creationId xmlns:p14="http://schemas.microsoft.com/office/powerpoint/2010/main" val="1314007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1DB2C-56B5-B375-CC69-161E70CC8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566DB-35E2-097D-C30F-F9F52E5B5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4916F2-DE55-C5A1-1FA4-BB324AEDBCB6}"/>
              </a:ext>
            </a:extLst>
          </p:cNvPr>
          <p:cNvSpPr>
            <a:spLocks noGrp="1"/>
          </p:cNvSpPr>
          <p:nvPr>
            <p:ph type="body" idx="1"/>
          </p:nvPr>
        </p:nvSpPr>
        <p:spPr/>
        <p:txBody>
          <a:bodyPr/>
          <a:lstStyle/>
          <a:p>
            <a:endParaRPr lang="en-AU"/>
          </a:p>
          <a:p>
            <a:r>
              <a:rPr lang="en-US" sz="1200" b="0" i="0" kern="1200">
                <a:solidFill>
                  <a:schemeClr val="tx1"/>
                </a:solidFill>
                <a:effectLst/>
                <a:latin typeface="+mn-lt"/>
                <a:ea typeface="+mn-ea"/>
                <a:cs typeface="+mn-cs"/>
              </a:rPr>
              <a:t>COTS : Artificial Intelligence Radio Transceiver (AIR-T)</a:t>
            </a:r>
          </a:p>
          <a:p>
            <a:r>
              <a:rPr lang="en-US" b="0">
                <a:effectLst/>
              </a:rPr>
              <a:t>The First Radio Frequency System Designed for Deep Learning</a:t>
            </a:r>
          </a:p>
          <a:p>
            <a:endParaRPr lang="en-AU"/>
          </a:p>
          <a:p>
            <a:endParaRPr lang="en-AU"/>
          </a:p>
          <a:p>
            <a:endParaRPr lang="en-AU"/>
          </a:p>
          <a:p>
            <a:r>
              <a:rPr lang="en-AU" err="1"/>
              <a:t>LimeSDR</a:t>
            </a:r>
            <a:endParaRPr lang="en-AU"/>
          </a:p>
          <a:p>
            <a:endParaRPr lang="en-AU"/>
          </a:p>
          <a:p>
            <a:r>
              <a:rPr lang="en-US">
                <a:hlinkClick r:id="rId3"/>
              </a:rPr>
              <a:t>AIR-T Hardware Overview | </a:t>
            </a:r>
            <a:r>
              <a:rPr lang="en-US" err="1">
                <a:hlinkClick r:id="rId3"/>
              </a:rPr>
              <a:t>Deepwave</a:t>
            </a:r>
            <a:r>
              <a:rPr lang="en-US">
                <a:hlinkClick r:id="rId3"/>
              </a:rPr>
              <a:t> AI</a:t>
            </a:r>
            <a:endParaRPr lang="en-AU"/>
          </a:p>
        </p:txBody>
      </p:sp>
      <p:sp>
        <p:nvSpPr>
          <p:cNvPr id="4" name="Slide Number Placeholder 3">
            <a:extLst>
              <a:ext uri="{FF2B5EF4-FFF2-40B4-BE49-F238E27FC236}">
                <a16:creationId xmlns:a16="http://schemas.microsoft.com/office/drawing/2014/main" id="{809C9BBF-DAF7-8DC0-F3F9-FD4B861DEBFD}"/>
              </a:ext>
            </a:extLst>
          </p:cNvPr>
          <p:cNvSpPr>
            <a:spLocks noGrp="1"/>
          </p:cNvSpPr>
          <p:nvPr>
            <p:ph type="sldNum" sz="quarter" idx="5"/>
          </p:nvPr>
        </p:nvSpPr>
        <p:spPr/>
        <p:txBody>
          <a:bodyPr/>
          <a:lstStyle/>
          <a:p>
            <a:fld id="{E809BE3B-29E8-4801-A146-97C4DCDF41BE}" type="slidenum">
              <a:rPr lang="en-AU" smtClean="0"/>
              <a:t>29</a:t>
            </a:fld>
            <a:endParaRPr lang="en-AU"/>
          </a:p>
        </p:txBody>
      </p:sp>
    </p:spTree>
    <p:extLst>
      <p:ext uri="{BB962C8B-B14F-4D97-AF65-F5344CB8AC3E}">
        <p14:creationId xmlns:p14="http://schemas.microsoft.com/office/powerpoint/2010/main" val="4294449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Radar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kern="1200">
                <a:solidFill>
                  <a:schemeClr val="tx1"/>
                </a:solidFill>
                <a:effectLst/>
                <a:latin typeface="+mn-lt"/>
                <a:ea typeface="+mn-ea"/>
                <a:cs typeface="+mn-cs"/>
              </a:rPr>
              <a:t>Digital Code Modulated </a:t>
            </a:r>
            <a:r>
              <a:rPr lang="en-AU" sz="1200" b="1" i="0" kern="1200" err="1">
                <a:solidFill>
                  <a:schemeClr val="tx1"/>
                </a:solidFill>
                <a:effectLst/>
                <a:latin typeface="+mn-lt"/>
                <a:ea typeface="+mn-ea"/>
                <a:cs typeface="+mn-cs"/>
              </a:rPr>
              <a:t>Continous</a:t>
            </a:r>
            <a:r>
              <a:rPr lang="en-AU" sz="1200" b="1" i="0" kern="1200">
                <a:solidFill>
                  <a:schemeClr val="tx1"/>
                </a:solidFill>
                <a:effectLst/>
                <a:latin typeface="+mn-lt"/>
                <a:ea typeface="+mn-ea"/>
                <a:cs typeface="+mn-cs"/>
              </a:rPr>
              <a:t> Wave Radar (DCMCW)</a:t>
            </a:r>
          </a:p>
          <a:p>
            <a:endParaRPr lang="en-AU"/>
          </a:p>
          <a:p>
            <a:r>
              <a:rPr lang="en-AU" sz="1200" b="0" i="1" kern="1200">
                <a:solidFill>
                  <a:schemeClr val="tx1"/>
                </a:solidFill>
                <a:effectLst/>
                <a:latin typeface="+mn-lt"/>
                <a:ea typeface="+mn-ea"/>
                <a:cs typeface="+mn-cs"/>
              </a:rPr>
              <a:t>Frequency Modulated Continuous Wave Radar : </a:t>
            </a:r>
            <a:r>
              <a:rPr lang="en-AU" sz="1200" b="0" i="0" kern="1200">
                <a:solidFill>
                  <a:schemeClr val="tx1"/>
                </a:solidFill>
                <a:effectLst/>
                <a:latin typeface="+mn-lt"/>
                <a:ea typeface="+mn-ea"/>
                <a:cs typeface="+mn-cs"/>
              </a:rPr>
              <a:t> measuring distance and speed</a:t>
            </a:r>
          </a:p>
          <a:p>
            <a:endParaRPr lang="en-AU" sz="1200" b="0" i="1" kern="1200">
              <a:solidFill>
                <a:schemeClr val="tx1"/>
              </a:solidFill>
              <a:effectLst/>
              <a:latin typeface="+mn-lt"/>
              <a:ea typeface="+mn-ea"/>
              <a:cs typeface="+mn-cs"/>
            </a:endParaRPr>
          </a:p>
          <a:p>
            <a:r>
              <a:rPr lang="en-AU" sz="1200" b="0" i="0" kern="1200">
                <a:solidFill>
                  <a:schemeClr val="tx1"/>
                </a:solidFill>
                <a:effectLst/>
                <a:latin typeface="+mn-lt"/>
                <a:ea typeface="+mn-ea"/>
                <a:cs typeface="+mn-cs"/>
              </a:rPr>
              <a:t>AESA radar (Active Electronically Scanned Array) </a:t>
            </a:r>
            <a:endParaRPr lang="en-AU" sz="1200" b="0" i="1" kern="1200">
              <a:solidFill>
                <a:schemeClr val="tx1"/>
              </a:solidFill>
              <a:effectLst/>
              <a:latin typeface="+mn-lt"/>
              <a:ea typeface="+mn-ea"/>
              <a:cs typeface="+mn-cs"/>
            </a:endParaRPr>
          </a:p>
          <a:p>
            <a:endParaRPr lang="en-AU" sz="1200" b="0" i="1" kern="1200">
              <a:solidFill>
                <a:schemeClr val="tx1"/>
              </a:solidFill>
              <a:effectLst/>
              <a:latin typeface="+mn-lt"/>
              <a:ea typeface="+mn-ea"/>
              <a:cs typeface="+mn-cs"/>
            </a:endParaRPr>
          </a:p>
          <a:p>
            <a:pPr fontAlgn="base"/>
            <a:r>
              <a:rPr lang="en-AU" sz="1200" b="1" i="0" kern="1200">
                <a:solidFill>
                  <a:schemeClr val="tx1"/>
                </a:solidFill>
                <a:effectLst/>
                <a:latin typeface="+mn-lt"/>
                <a:ea typeface="+mn-ea"/>
                <a:cs typeface="+mn-cs"/>
              </a:rPr>
              <a:t>Principle of Operation of FMCWR</a:t>
            </a:r>
          </a:p>
          <a:p>
            <a:pPr fontAlgn="base"/>
            <a:r>
              <a:rPr lang="en-AU" sz="1200" b="1" i="0" kern="1200">
                <a:solidFill>
                  <a:schemeClr val="tx1"/>
                </a:solidFill>
                <a:effectLst/>
                <a:latin typeface="+mn-lt"/>
                <a:ea typeface="+mn-ea"/>
                <a:cs typeface="+mn-cs"/>
              </a:rPr>
              <a:t>Continuous Transmission</a:t>
            </a:r>
            <a:r>
              <a:rPr lang="en-AU" sz="1200" b="0" i="0" kern="1200">
                <a:solidFill>
                  <a:schemeClr val="tx1"/>
                </a:solidFill>
                <a:effectLst/>
                <a:latin typeface="+mn-lt"/>
                <a:ea typeface="+mn-ea"/>
                <a:cs typeface="+mn-cs"/>
              </a:rPr>
              <a:t>: FMCW Radar always sends out a signal that changes its frequency slowly over time. People often get this frequency change using a saw-like or triangle shaped pattern.</a:t>
            </a:r>
          </a:p>
          <a:p>
            <a:pPr fontAlgn="base"/>
            <a:r>
              <a:rPr lang="en-AU" sz="1200" b="1" i="0" kern="1200">
                <a:solidFill>
                  <a:schemeClr val="tx1"/>
                </a:solidFill>
                <a:effectLst/>
                <a:latin typeface="+mn-lt"/>
                <a:ea typeface="+mn-ea"/>
                <a:cs typeface="+mn-cs"/>
              </a:rPr>
              <a:t>Transmission and Reflection</a:t>
            </a:r>
            <a:r>
              <a:rPr lang="en-AU" sz="1200" b="0" i="0" kern="1200">
                <a:solidFill>
                  <a:schemeClr val="tx1"/>
                </a:solidFill>
                <a:effectLst/>
                <a:latin typeface="+mn-lt"/>
                <a:ea typeface="+mn-ea"/>
                <a:cs typeface="+mn-cs"/>
              </a:rPr>
              <a:t>: The sent signal goes through space until it meets a target. When the signal hits its goal, it bounces back towards the radar system.</a:t>
            </a:r>
          </a:p>
          <a:p>
            <a:pPr fontAlgn="base"/>
            <a:r>
              <a:rPr lang="en-AU" sz="1200" b="1" i="0" kern="1200">
                <a:solidFill>
                  <a:schemeClr val="tx1"/>
                </a:solidFill>
                <a:effectLst/>
                <a:latin typeface="+mn-lt"/>
                <a:ea typeface="+mn-ea"/>
                <a:cs typeface="+mn-cs"/>
              </a:rPr>
              <a:t>Frequency Shift</a:t>
            </a:r>
            <a:r>
              <a:rPr lang="en-AU" sz="1200" b="0" i="0" kern="1200">
                <a:solidFill>
                  <a:schemeClr val="tx1"/>
                </a:solidFill>
                <a:effectLst/>
                <a:latin typeface="+mn-lt"/>
                <a:ea typeface="+mn-ea"/>
                <a:cs typeface="+mn-cs"/>
              </a:rPr>
              <a:t>: The signal sent back from the target changes its frequency depending on how far it is and how fast it moves. If the target is moving, changes in sound (beat frequency) between sent and received signals give information about how fast it's going.</a:t>
            </a:r>
          </a:p>
          <a:p>
            <a:pPr fontAlgn="base"/>
            <a:r>
              <a:rPr lang="en-AU" sz="1200" b="1" i="0" kern="1200">
                <a:solidFill>
                  <a:schemeClr val="tx1"/>
                </a:solidFill>
                <a:effectLst/>
                <a:latin typeface="+mn-lt"/>
                <a:ea typeface="+mn-ea"/>
                <a:cs typeface="+mn-cs"/>
              </a:rPr>
              <a:t>Range Measurement</a:t>
            </a:r>
            <a:r>
              <a:rPr lang="en-AU" sz="1200" b="0" i="0" kern="1200">
                <a:solidFill>
                  <a:schemeClr val="tx1"/>
                </a:solidFill>
                <a:effectLst/>
                <a:latin typeface="+mn-lt"/>
                <a:ea typeface="+mn-ea"/>
                <a:cs typeface="+mn-cs"/>
              </a:rPr>
              <a:t>: The time it takes for a signal to be sent and received helps us know how far away the target is. The longer you wait, the more distance is between the radar and target.</a:t>
            </a:r>
          </a:p>
          <a:p>
            <a:pPr fontAlgn="base"/>
            <a:endParaRPr lang="en-AU" sz="1200" b="0" i="0" kern="1200">
              <a:solidFill>
                <a:schemeClr val="tx1"/>
              </a:solidFill>
              <a:effectLst/>
              <a:latin typeface="+mn-lt"/>
              <a:ea typeface="+mn-ea"/>
              <a:cs typeface="+mn-cs"/>
            </a:endParaRPr>
          </a:p>
          <a:p>
            <a:pPr fontAlgn="base"/>
            <a:r>
              <a:rPr lang="en-AU" sz="1200" b="1" i="0" kern="1200">
                <a:solidFill>
                  <a:schemeClr val="tx1"/>
                </a:solidFill>
                <a:effectLst/>
                <a:latin typeface="+mn-lt"/>
                <a:ea typeface="+mn-ea"/>
                <a:cs typeface="+mn-cs"/>
              </a:rPr>
              <a:t>Low Likelihood of Block (LPI)</a:t>
            </a:r>
            <a:r>
              <a:rPr lang="en-AU" sz="1200" b="0" i="0" kern="1200">
                <a:solidFill>
                  <a:schemeClr val="tx1"/>
                </a:solidFill>
                <a:effectLst/>
                <a:latin typeface="+mn-lt"/>
                <a:ea typeface="+mn-ea"/>
                <a:cs typeface="+mn-cs"/>
              </a:rPr>
              <a:t>: FMCW radar displays a low likelihood of catch because of its constant and low-power activity</a:t>
            </a:r>
          </a:p>
          <a:p>
            <a:endParaRPr lang="en-AU" sz="1200" b="0" i="1" kern="1200">
              <a:solidFill>
                <a:schemeClr val="tx1"/>
              </a:solidFill>
              <a:effectLst/>
              <a:latin typeface="+mn-lt"/>
              <a:ea typeface="+mn-ea"/>
              <a:cs typeface="+mn-cs"/>
            </a:endParaRPr>
          </a:p>
          <a:p>
            <a:endParaRPr lang="en-AU"/>
          </a:p>
          <a:p>
            <a:endParaRPr lang="en-AU"/>
          </a:p>
          <a:p>
            <a:r>
              <a:rPr lang="en-AU"/>
              <a:t> </a:t>
            </a:r>
          </a:p>
        </p:txBody>
      </p:sp>
      <p:sp>
        <p:nvSpPr>
          <p:cNvPr id="4" name="Slide Number Placeholder 3"/>
          <p:cNvSpPr>
            <a:spLocks noGrp="1"/>
          </p:cNvSpPr>
          <p:nvPr>
            <p:ph type="sldNum" sz="quarter" idx="5"/>
          </p:nvPr>
        </p:nvSpPr>
        <p:spPr/>
        <p:txBody>
          <a:bodyPr/>
          <a:lstStyle/>
          <a:p>
            <a:fld id="{E809BE3B-29E8-4801-A146-97C4DCDF41BE}" type="slidenum">
              <a:rPr lang="en-AU" smtClean="0"/>
              <a:t>30</a:t>
            </a:fld>
            <a:endParaRPr lang="en-AU"/>
          </a:p>
        </p:txBody>
      </p:sp>
    </p:spTree>
    <p:extLst>
      <p:ext uri="{BB962C8B-B14F-4D97-AF65-F5344CB8AC3E}">
        <p14:creationId xmlns:p14="http://schemas.microsoft.com/office/powerpoint/2010/main" val="2917425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AU" sz="1200" b="1" i="0" u="none" strike="noStrike" kern="1200">
                <a:solidFill>
                  <a:schemeClr val="tx1"/>
                </a:solidFill>
                <a:effectLst/>
                <a:latin typeface="+mn-lt"/>
                <a:ea typeface="+mn-ea"/>
                <a:cs typeface="+mn-cs"/>
              </a:rPr>
              <a:t>📊 Data-driven &amp; real-time analysis</a:t>
            </a:r>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 Situational awareness &amp; multi-source assessment</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Offline remote GIS Mapping and threat heat map generation</a:t>
            </a:r>
            <a:r>
              <a:rPr lang="en-AU" sz="1200" b="0" i="0" kern="1200">
                <a:solidFill>
                  <a:schemeClr val="tx1"/>
                </a:solidFill>
                <a:effectLst/>
                <a:latin typeface="+mn-lt"/>
                <a:ea typeface="+mn-ea"/>
                <a:cs typeface="+mn-cs"/>
              </a:rPr>
              <a:t> </a:t>
            </a:r>
          </a:p>
          <a:p>
            <a:pPr rtl="0" fontAlgn="base"/>
            <a:endParaRPr lang="en-AU" sz="1200" b="1" i="0" u="sng" kern="1200">
              <a:solidFill>
                <a:schemeClr val="tx1"/>
              </a:solidFill>
              <a:effectLst/>
              <a:latin typeface="+mn-lt"/>
              <a:ea typeface="+mn-ea"/>
              <a:cs typeface="+mn-cs"/>
            </a:endParaRPr>
          </a:p>
          <a:p>
            <a:pPr rtl="0" fontAlgn="base"/>
            <a:br>
              <a:rPr lang="en-AU" sz="1200" b="1" i="0" u="sng" kern="1200">
                <a:solidFill>
                  <a:schemeClr val="tx1"/>
                </a:solidFill>
                <a:effectLst/>
                <a:latin typeface="+mn-lt"/>
                <a:ea typeface="+mn-ea"/>
                <a:cs typeface="+mn-cs"/>
              </a:rPr>
            </a:br>
            <a:br>
              <a:rPr lang="en-AU" sz="1200" b="1" i="0" u="sng" kern="1200">
                <a:solidFill>
                  <a:schemeClr val="tx1"/>
                </a:solidFill>
                <a:effectLst/>
                <a:latin typeface="+mn-lt"/>
                <a:ea typeface="+mn-ea"/>
                <a:cs typeface="+mn-cs"/>
              </a:rPr>
            </a:br>
            <a:r>
              <a:rPr lang="en-AU" sz="1200" b="1" i="0" u="sng" kern="1200">
                <a:solidFill>
                  <a:schemeClr val="tx1"/>
                </a:solidFill>
                <a:effectLst/>
                <a:latin typeface="+mn-lt"/>
                <a:ea typeface="+mn-ea"/>
                <a:cs typeface="+mn-cs"/>
              </a:rPr>
              <a:t>Electromagnetic and Acoustic Data Collection and Processing </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Sensors  </a:t>
            </a:r>
            <a:r>
              <a:rPr lang="en-AU" sz="1200" b="0" i="0" kern="1200">
                <a:solidFill>
                  <a:schemeClr val="tx1"/>
                </a:solidFill>
                <a:effectLst/>
                <a:latin typeface="+mn-lt"/>
                <a:ea typeface="+mn-ea"/>
                <a:cs typeface="+mn-cs"/>
              </a:rPr>
              <a:t> </a:t>
            </a:r>
          </a:p>
          <a:p>
            <a:pPr rtl="0" fontAlgn="base"/>
            <a:r>
              <a:rPr lang="en-AU" sz="1200" b="0" i="0" u="none" strike="noStrike" kern="1200">
                <a:solidFill>
                  <a:schemeClr val="tx1"/>
                </a:solidFill>
                <a:effectLst/>
                <a:latin typeface="+mn-lt"/>
                <a:ea typeface="+mn-ea"/>
                <a:cs typeface="+mn-cs"/>
              </a:rPr>
              <a:t>Collect and continuously monitor acoustic intelligence data for barrier operations using a low cost, two-person deployed systems for 120 days</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Edge processing </a:t>
            </a:r>
            <a:r>
              <a:rPr lang="en-AU" sz="1200" b="0" i="0" kern="1200">
                <a:solidFill>
                  <a:schemeClr val="tx1"/>
                </a:solidFill>
                <a:effectLst/>
                <a:latin typeface="+mn-lt"/>
                <a:ea typeface="+mn-ea"/>
                <a:cs typeface="+mn-cs"/>
              </a:rPr>
              <a:t> </a:t>
            </a:r>
          </a:p>
          <a:p>
            <a:pPr rtl="0" fontAlgn="base"/>
            <a:r>
              <a:rPr lang="en-AU" sz="1200" b="0" i="0" u="none" strike="noStrike" kern="1200">
                <a:solidFill>
                  <a:schemeClr val="tx1"/>
                </a:solidFill>
                <a:effectLst/>
                <a:latin typeface="+mn-lt"/>
                <a:ea typeface="+mn-ea"/>
                <a:cs typeface="+mn-cs"/>
              </a:rPr>
              <a:t>Continuously monitor acoustic sensors, automatically detect and classify signals of interest at the edge, and transmit classifications with confidence for barrier operations using a low cost, two-person deployed system for 120 days? </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pPr rtl="0" fontAlgn="base"/>
            <a:r>
              <a:rPr lang="en-AU" sz="1200" b="1" i="0" u="none" strike="noStrike" kern="1200">
                <a:solidFill>
                  <a:schemeClr val="tx1"/>
                </a:solidFill>
                <a:effectLst/>
                <a:latin typeface="+mn-lt"/>
                <a:ea typeface="+mn-ea"/>
                <a:cs typeface="+mn-cs"/>
              </a:rPr>
              <a:t>High-performance computing for data processing </a:t>
            </a:r>
            <a:r>
              <a:rPr lang="en-AU" sz="1200" b="0" i="0" kern="1200">
                <a:solidFill>
                  <a:schemeClr val="tx1"/>
                </a:solidFill>
                <a:effectLst/>
                <a:latin typeface="+mn-lt"/>
                <a:ea typeface="+mn-ea"/>
                <a:cs typeface="+mn-cs"/>
              </a:rPr>
              <a:t> </a:t>
            </a:r>
          </a:p>
          <a:p>
            <a:pPr rtl="0" fontAlgn="base"/>
            <a:r>
              <a:rPr lang="en-AU" sz="1200" b="0" i="0" u="none" strike="noStrike" kern="1200">
                <a:solidFill>
                  <a:schemeClr val="tx1"/>
                </a:solidFill>
                <a:effectLst/>
                <a:latin typeface="+mn-lt"/>
                <a:ea typeface="+mn-ea"/>
                <a:cs typeface="+mn-cs"/>
              </a:rPr>
              <a:t>Process large volumes of complex acoustic intelligence data ashore to automatically generate data libraries and actionable intelligence</a:t>
            </a:r>
            <a:r>
              <a:rPr lang="en-AU" sz="1200" b="0" i="0" kern="1200">
                <a:solidFill>
                  <a:schemeClr val="tx1"/>
                </a:solidFill>
                <a:effectLst/>
                <a:latin typeface="+mn-lt"/>
                <a:ea typeface="+mn-ea"/>
                <a:cs typeface="+mn-cs"/>
              </a:rPr>
              <a:t> </a:t>
            </a:r>
          </a:p>
          <a:p>
            <a:pPr rtl="0" fontAlgn="base"/>
            <a:r>
              <a:rPr lang="en-AU" sz="1200" b="0" i="0" kern="1200">
                <a:solidFill>
                  <a:schemeClr val="tx1"/>
                </a:solidFill>
                <a:effectLst/>
                <a:latin typeface="+mn-lt"/>
                <a:ea typeface="+mn-ea"/>
                <a:cs typeface="+mn-cs"/>
              </a:rPr>
              <a:t> </a:t>
            </a:r>
          </a:p>
          <a:p>
            <a:endParaRPr lang="en-AU"/>
          </a:p>
        </p:txBody>
      </p:sp>
      <p:sp>
        <p:nvSpPr>
          <p:cNvPr id="4" name="Slide Number Placeholder 3"/>
          <p:cNvSpPr>
            <a:spLocks noGrp="1"/>
          </p:cNvSpPr>
          <p:nvPr>
            <p:ph type="sldNum" sz="quarter" idx="5"/>
          </p:nvPr>
        </p:nvSpPr>
        <p:spPr/>
        <p:txBody>
          <a:bodyPr/>
          <a:lstStyle/>
          <a:p>
            <a:fld id="{E809BE3B-29E8-4801-A146-97C4DCDF41BE}" type="slidenum">
              <a:rPr lang="en-AU" smtClean="0"/>
              <a:t>33</a:t>
            </a:fld>
            <a:endParaRPr lang="en-AU"/>
          </a:p>
        </p:txBody>
      </p:sp>
    </p:spTree>
    <p:extLst>
      <p:ext uri="{BB962C8B-B14F-4D97-AF65-F5344CB8AC3E}">
        <p14:creationId xmlns:p14="http://schemas.microsoft.com/office/powerpoint/2010/main" val="178340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34000"/>
              </a:lnSpc>
              <a:spcBef>
                <a:spcPts val="1000"/>
              </a:spcBef>
              <a:buAutoNum type="arabicPeriod"/>
            </a:pPr>
            <a:r>
              <a:rPr lang="en-AU"/>
              <a:t>Preparation</a:t>
            </a:r>
          </a:p>
          <a:p>
            <a:pPr marL="914400" lvl="1" indent="-457200">
              <a:lnSpc>
                <a:spcPct val="134000"/>
              </a:lnSpc>
              <a:spcBef>
                <a:spcPts val="500"/>
              </a:spcBef>
              <a:buFont typeface="Courier New,monospace"/>
              <a:buChar char="•"/>
            </a:pPr>
            <a:r>
              <a:rPr lang="en-AU"/>
              <a:t>Plan deployment site – number of nodes required, locations, power supply</a:t>
            </a:r>
            <a:endParaRPr lang="en-US"/>
          </a:p>
          <a:p>
            <a:pPr marL="914400" lvl="1" indent="-457200">
              <a:lnSpc>
                <a:spcPct val="134000"/>
              </a:lnSpc>
              <a:spcBef>
                <a:spcPts val="500"/>
              </a:spcBef>
              <a:buFont typeface="Courier New,monospace"/>
              <a:buChar char="•"/>
            </a:pPr>
            <a:r>
              <a:rPr lang="en-AU"/>
              <a:t>Equipment issued to the teams who will deploy</a:t>
            </a:r>
            <a:endParaRPr lang="en-US">
              <a:ea typeface="Calibri"/>
              <a:cs typeface="Calibri"/>
            </a:endParaRPr>
          </a:p>
          <a:p>
            <a:pPr marL="914400" lvl="1" indent="-457200">
              <a:lnSpc>
                <a:spcPct val="134000"/>
              </a:lnSpc>
              <a:spcBef>
                <a:spcPts val="500"/>
              </a:spcBef>
              <a:buFont typeface="Courier New,monospace"/>
              <a:buChar char="•"/>
            </a:pPr>
            <a:r>
              <a:rPr lang="en-AU"/>
              <a:t>Deploy to location</a:t>
            </a:r>
          </a:p>
          <a:p>
            <a:pPr marL="457200" indent="-457200">
              <a:lnSpc>
                <a:spcPct val="134000"/>
              </a:lnSpc>
              <a:spcBef>
                <a:spcPts val="1000"/>
              </a:spcBef>
              <a:buAutoNum type="arabicPeriod"/>
            </a:pPr>
            <a:r>
              <a:rPr lang="en-AU"/>
              <a:t>Deployment</a:t>
            </a:r>
            <a:endParaRPr lang="en-US"/>
          </a:p>
          <a:p>
            <a:pPr marL="914400" lvl="1" indent="-457200">
              <a:lnSpc>
                <a:spcPct val="134000"/>
              </a:lnSpc>
              <a:spcBef>
                <a:spcPts val="500"/>
              </a:spcBef>
              <a:buFont typeface="Courier New,monospace"/>
              <a:buChar char="•"/>
            </a:pPr>
            <a:r>
              <a:rPr lang="en-AU"/>
              <a:t>Place nodes in location</a:t>
            </a:r>
            <a:endParaRPr lang="en-US"/>
          </a:p>
          <a:p>
            <a:pPr marL="914400" lvl="1" indent="-457200">
              <a:lnSpc>
                <a:spcPct val="134000"/>
              </a:lnSpc>
              <a:spcBef>
                <a:spcPts val="500"/>
              </a:spcBef>
              <a:buFont typeface="Courier New,monospace"/>
              <a:buChar char="•"/>
            </a:pPr>
            <a:r>
              <a:rPr lang="en-AU"/>
              <a:t>Secure to power supply – mains, batteries, solar</a:t>
            </a:r>
          </a:p>
          <a:p>
            <a:pPr marL="914400" lvl="1" indent="-457200">
              <a:lnSpc>
                <a:spcPct val="134000"/>
              </a:lnSpc>
              <a:spcBef>
                <a:spcPts val="500"/>
              </a:spcBef>
              <a:buFont typeface="Courier New,monospace"/>
              <a:buChar char="•"/>
            </a:pPr>
            <a:r>
              <a:rPr lang="en-AU"/>
              <a:t>Nodes establish comms with each other</a:t>
            </a:r>
            <a:endParaRPr lang="en-US"/>
          </a:p>
          <a:p>
            <a:pPr marL="914400" lvl="1" indent="-457200">
              <a:lnSpc>
                <a:spcPct val="134000"/>
              </a:lnSpc>
              <a:spcBef>
                <a:spcPts val="500"/>
              </a:spcBef>
              <a:buFont typeface="Courier New,monospace"/>
              <a:buChar char="•"/>
            </a:pPr>
            <a:r>
              <a:rPr lang="en-AU"/>
              <a:t>Master node establishes comms higher using existing systems</a:t>
            </a:r>
            <a:endParaRPr lang="en-US">
              <a:ea typeface="Calibri" panose="020F0502020204030204"/>
              <a:cs typeface="Calibri" panose="020F0502020204030204"/>
            </a:endParaRPr>
          </a:p>
          <a:p>
            <a:pPr marL="457200" indent="-457200">
              <a:lnSpc>
                <a:spcPct val="134000"/>
              </a:lnSpc>
              <a:spcBef>
                <a:spcPts val="1000"/>
              </a:spcBef>
              <a:buAutoNum type="arabicPeriod"/>
            </a:pPr>
            <a:r>
              <a:rPr lang="en-AU"/>
              <a:t>Monitor</a:t>
            </a:r>
          </a:p>
          <a:p>
            <a:pPr marL="914400" lvl="1" indent="-457200">
              <a:lnSpc>
                <a:spcPct val="134000"/>
              </a:lnSpc>
              <a:spcBef>
                <a:spcPts val="500"/>
              </a:spcBef>
              <a:buFont typeface="Courier New,monospace"/>
              <a:buChar char="•"/>
            </a:pPr>
            <a:r>
              <a:rPr lang="en-AU"/>
              <a:t>Nodes report to master node: on event, on command, on interval</a:t>
            </a:r>
            <a:endParaRPr lang="en-US"/>
          </a:p>
          <a:p>
            <a:pPr marL="914400" lvl="1" indent="-457200">
              <a:lnSpc>
                <a:spcPct val="134000"/>
              </a:lnSpc>
              <a:spcBef>
                <a:spcPts val="500"/>
              </a:spcBef>
              <a:buFont typeface="Courier New,monospace"/>
              <a:buChar char="•"/>
            </a:pPr>
            <a:r>
              <a:rPr lang="en-AU"/>
              <a:t>Master node reports higher: on event, on command, on interval</a:t>
            </a:r>
            <a:endParaRPr lang="en-US"/>
          </a:p>
        </p:txBody>
      </p:sp>
      <p:sp>
        <p:nvSpPr>
          <p:cNvPr id="4" name="Slide Number Placeholder 3"/>
          <p:cNvSpPr>
            <a:spLocks noGrp="1"/>
          </p:cNvSpPr>
          <p:nvPr>
            <p:ph type="sldNum" sz="quarter" idx="5"/>
          </p:nvPr>
        </p:nvSpPr>
        <p:spPr/>
        <p:txBody>
          <a:bodyPr/>
          <a:lstStyle/>
          <a:p>
            <a:fld id="{E809BE3B-29E8-4801-A146-97C4DCDF41BE}" type="slidenum">
              <a:rPr lang="en-AU" smtClean="0"/>
              <a:t>34</a:t>
            </a:fld>
            <a:endParaRPr lang="en-AU"/>
          </a:p>
        </p:txBody>
      </p:sp>
    </p:spTree>
    <p:extLst>
      <p:ext uri="{BB962C8B-B14F-4D97-AF65-F5344CB8AC3E}">
        <p14:creationId xmlns:p14="http://schemas.microsoft.com/office/powerpoint/2010/main" val="81218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Our proposal is a mass produced, affordable, lightweight, and easily deployable </a:t>
            </a:r>
            <a:r>
              <a:rPr lang="en-US" b="1" dirty="0"/>
              <a:t>Software Defined Machine Learning Radar</a:t>
            </a:r>
            <a:r>
              <a:rPr lang="en-US" dirty="0"/>
              <a:t> that provides </a:t>
            </a:r>
            <a:r>
              <a:rPr lang="en-US" b="1" dirty="0"/>
              <a:t>Persistent Situational Awareness</a:t>
            </a:r>
            <a:r>
              <a:rPr lang="en-US" dirty="0"/>
              <a:t> in close proximity to remote critical infrastructure.</a:t>
            </a:r>
          </a:p>
          <a:p>
            <a:endParaRPr lang="en-US" dirty="0"/>
          </a:p>
          <a:p>
            <a:r>
              <a:rPr lang="en-US" dirty="0"/>
              <a:t> It uses the Radio Frequency spectrum, passively or actively, to detect and identify threats which are then reported to the local user. </a:t>
            </a:r>
          </a:p>
        </p:txBody>
      </p:sp>
      <p:sp>
        <p:nvSpPr>
          <p:cNvPr id="4" name="Slide Number Placeholder 3"/>
          <p:cNvSpPr>
            <a:spLocks noGrp="1"/>
          </p:cNvSpPr>
          <p:nvPr>
            <p:ph type="sldNum" sz="quarter" idx="5"/>
          </p:nvPr>
        </p:nvSpPr>
        <p:spPr/>
        <p:txBody>
          <a:bodyPr/>
          <a:lstStyle/>
          <a:p>
            <a:fld id="{E809BE3B-29E8-4801-A146-97C4DCDF41BE}" type="slidenum">
              <a:rPr lang="en-AU" smtClean="0"/>
              <a:t>3</a:t>
            </a:fld>
            <a:endParaRPr lang="en-AU"/>
          </a:p>
        </p:txBody>
      </p:sp>
    </p:spTree>
    <p:extLst>
      <p:ext uri="{BB962C8B-B14F-4D97-AF65-F5344CB8AC3E}">
        <p14:creationId xmlns:p14="http://schemas.microsoft.com/office/powerpoint/2010/main" val="815136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r>
              <a:rPr lang="en-US" err="1">
                <a:ea typeface="Calibri"/>
                <a:cs typeface="Calibri"/>
              </a:rPr>
              <a:t>Realising</a:t>
            </a:r>
            <a:r>
              <a:rPr lang="en-US">
                <a:ea typeface="Calibri"/>
                <a:cs typeface="Calibri"/>
              </a:rPr>
              <a:t> SMR requires collaboration between academia, industry and the ADF.</a:t>
            </a:r>
          </a:p>
          <a:p>
            <a:endParaRPr lang="en-US">
              <a:ea typeface="Calibri"/>
              <a:cs typeface="Calibri"/>
            </a:endParaRPr>
          </a:p>
          <a:p>
            <a:r>
              <a:rPr lang="en-US"/>
              <a:t>- Industry partners are likely best suited to developing the hardware,</a:t>
            </a:r>
            <a:endParaRPr lang="en-US">
              <a:solidFill>
                <a:srgbClr val="444444"/>
              </a:solidFill>
            </a:endParaRPr>
          </a:p>
          <a:p>
            <a:endParaRPr lang="en-US">
              <a:solidFill>
                <a:srgbClr val="444444"/>
              </a:solidFill>
            </a:endParaRPr>
          </a:p>
          <a:p>
            <a:r>
              <a:rPr lang="en-US"/>
              <a:t>- Academic partners with industry to develop the SDR and ML software and</a:t>
            </a:r>
            <a:endParaRPr lang="en-US">
              <a:solidFill>
                <a:srgbClr val="444444"/>
              </a:solidFill>
            </a:endParaRPr>
          </a:p>
          <a:p>
            <a:endParaRPr lang="en-US">
              <a:solidFill>
                <a:srgbClr val="444444"/>
              </a:solidFill>
            </a:endParaRPr>
          </a:p>
          <a:p>
            <a:r>
              <a:rPr lang="en-US"/>
              <a:t>- </a:t>
            </a:r>
            <a:r>
              <a:rPr lang="en-US" err="1"/>
              <a:t>Defence</a:t>
            </a:r>
            <a:r>
              <a:rPr lang="en-US"/>
              <a:t> to drive integration to meet operator needs.</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SMR has multiple technology paths that need maturing.</a:t>
            </a:r>
            <a:endParaRPr lang="en-US"/>
          </a:p>
          <a:p>
            <a:endParaRPr lang="en-US">
              <a:ea typeface="Calibri"/>
              <a:cs typeface="Calibri"/>
            </a:endParaRPr>
          </a:p>
          <a:p>
            <a:r>
              <a:rPr lang="en-US">
                <a:ea typeface="Calibri"/>
                <a:cs typeface="Calibri"/>
              </a:rPr>
              <a:t>There are three, largely independent development streams,</a:t>
            </a:r>
          </a:p>
          <a:p>
            <a:endParaRPr lang="en-US">
              <a:ea typeface="Calibri"/>
              <a:cs typeface="Calibri"/>
            </a:endParaRPr>
          </a:p>
          <a:p>
            <a:r>
              <a:rPr lang="en-US">
                <a:ea typeface="Calibri"/>
                <a:cs typeface="Calibri"/>
              </a:rPr>
              <a:t>  Hardware : Node hardware development (Blue), </a:t>
            </a:r>
          </a:p>
          <a:p>
            <a:endParaRPr lang="en-US">
              <a:ea typeface="Calibri"/>
              <a:cs typeface="Calibri"/>
            </a:endParaRPr>
          </a:p>
          <a:p>
            <a:r>
              <a:rPr lang="en-US">
                <a:ea typeface="Calibri"/>
                <a:cs typeface="Calibri"/>
              </a:rPr>
              <a:t>  Software : RF processing and ML training(Green) and   </a:t>
            </a:r>
          </a:p>
          <a:p>
            <a:r>
              <a:rPr lang="en-US">
                <a:ea typeface="Calibri"/>
                <a:cs typeface="Calibri"/>
              </a:rPr>
              <a:t>  </a:t>
            </a:r>
          </a:p>
          <a:p>
            <a:r>
              <a:rPr lang="en-US">
                <a:ea typeface="Calibri"/>
                <a:cs typeface="Calibri"/>
              </a:rPr>
              <a:t>  Integration : Most importantly ADF and operator integration (Purple) to enable decision making.</a:t>
            </a:r>
          </a:p>
          <a:p>
            <a:endParaRPr lang="en-US">
              <a:ea typeface="Calibri"/>
              <a:cs typeface="Calibri"/>
            </a:endParaRPr>
          </a:p>
          <a:p>
            <a:r>
              <a:rPr lang="en-US">
                <a:ea typeface="Calibri"/>
                <a:cs typeface="Calibri"/>
              </a:rPr>
              <a:t>There is the opportunity to incrementally develop each of these streams independently, </a:t>
            </a:r>
          </a:p>
          <a:p>
            <a:endParaRPr lang="en-US">
              <a:ea typeface="Calibri"/>
              <a:cs typeface="Calibri"/>
            </a:endParaRPr>
          </a:p>
          <a:p>
            <a:r>
              <a:rPr lang="en-US">
                <a:ea typeface="Calibri"/>
                <a:cs typeface="Calibri"/>
              </a:rPr>
              <a:t>- Industry partners are likely best suited to developing the hardware,</a:t>
            </a:r>
          </a:p>
          <a:p>
            <a:endParaRPr lang="en-US">
              <a:ea typeface="Calibri"/>
              <a:cs typeface="Calibri"/>
            </a:endParaRPr>
          </a:p>
          <a:p>
            <a:r>
              <a:rPr lang="en-US">
                <a:ea typeface="Calibri"/>
                <a:cs typeface="Calibri"/>
              </a:rPr>
              <a:t>- Academic partners with industry to develop the SDR and ML software and</a:t>
            </a:r>
          </a:p>
          <a:p>
            <a:endParaRPr lang="en-US">
              <a:ea typeface="Calibri"/>
              <a:cs typeface="Calibri"/>
            </a:endParaRPr>
          </a:p>
          <a:p>
            <a:r>
              <a:rPr lang="en-US">
                <a:ea typeface="Calibri"/>
                <a:cs typeface="Calibri"/>
              </a:rPr>
              <a:t>- </a:t>
            </a:r>
            <a:r>
              <a:rPr lang="en-US" err="1">
                <a:ea typeface="Calibri"/>
                <a:cs typeface="Calibri"/>
              </a:rPr>
              <a:t>Defence</a:t>
            </a:r>
            <a:r>
              <a:rPr lang="en-US">
                <a:ea typeface="Calibri"/>
                <a:cs typeface="Calibri"/>
              </a:rPr>
              <a:t> to drive integration to meet operator needs.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35</a:t>
            </a:fld>
            <a:endParaRPr lang="en-AU"/>
          </a:p>
        </p:txBody>
      </p:sp>
    </p:spTree>
    <p:extLst>
      <p:ext uri="{BB962C8B-B14F-4D97-AF65-F5344CB8AC3E}">
        <p14:creationId xmlns:p14="http://schemas.microsoft.com/office/powerpoint/2010/main" val="3803770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225AA-6DD5-C51B-6BDD-0206A49AA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54A1C-E13F-501E-B8AD-DC9BBC2A2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024B9-1BF4-BB2B-733B-A64D8C3CA211}"/>
              </a:ext>
            </a:extLst>
          </p:cNvPr>
          <p:cNvSpPr>
            <a:spLocks noGrp="1"/>
          </p:cNvSpPr>
          <p:nvPr>
            <p:ph type="body" idx="1"/>
          </p:nvPr>
        </p:nvSpPr>
        <p:spPr/>
        <p:txBody>
          <a:bodyPr/>
          <a:lstStyle/>
          <a:p>
            <a:r>
              <a:rPr lang="en-US">
                <a:ea typeface="Calibri"/>
                <a:cs typeface="Calibri"/>
              </a:rPr>
              <a:t>Realizing SMR has multiple technology paths that need maturing.</a:t>
            </a:r>
          </a:p>
          <a:p>
            <a:endParaRPr lang="en-US">
              <a:ea typeface="Calibri"/>
              <a:cs typeface="Calibri"/>
            </a:endParaRPr>
          </a:p>
          <a:p>
            <a:r>
              <a:rPr lang="en-US">
                <a:ea typeface="Calibri"/>
                <a:cs typeface="Calibri"/>
              </a:rPr>
              <a:t>There are three, largely independent development streams, node hardware development (BROWN), RF processing and ML training and most importantly ADF and operator integration to enable decision making.</a:t>
            </a:r>
          </a:p>
          <a:p>
            <a:endParaRPr lang="en-US">
              <a:ea typeface="Calibri"/>
              <a:cs typeface="Calibri"/>
            </a:endParaRPr>
          </a:p>
          <a:p>
            <a:r>
              <a:rPr lang="en-US">
                <a:ea typeface="Calibri"/>
                <a:cs typeface="Calibri"/>
              </a:rPr>
              <a:t>There is the opportunity here to incrementally develop each of these streams independently, industry partners are likely best suited to developing the hardware, academic partners to develop the SDR and ML software and Defence to drive integration to meet operator needs.</a:t>
            </a:r>
          </a:p>
          <a:p>
            <a:endParaRPr lang="en-US">
              <a:ea typeface="Calibri"/>
              <a:cs typeface="Calibri"/>
            </a:endParaRPr>
          </a:p>
          <a:p>
            <a:endParaRPr lang="en-US">
              <a:ea typeface="Calibri"/>
              <a:cs typeface="Calibri"/>
            </a:endParaRPr>
          </a:p>
          <a:p>
            <a:r>
              <a:rPr lang="en-US">
                <a:ea typeface="Calibri"/>
                <a:cs typeface="Calibri"/>
              </a:rPr>
              <a:t>University collaboration – Software algo</a:t>
            </a:r>
            <a:endParaRPr lang="en-US"/>
          </a:p>
          <a:p>
            <a:endParaRPr lang="en-US">
              <a:ea typeface="Calibri"/>
              <a:cs typeface="Calibri"/>
            </a:endParaRPr>
          </a:p>
          <a:p>
            <a:r>
              <a:rPr lang="en-US" err="1">
                <a:ea typeface="Calibri"/>
                <a:cs typeface="Calibri"/>
              </a:rPr>
              <a:t>Soverign</a:t>
            </a:r>
            <a:r>
              <a:rPr lang="en-US">
                <a:ea typeface="Calibri"/>
                <a:cs typeface="Calibri"/>
              </a:rPr>
              <a:t> development</a:t>
            </a:r>
          </a:p>
          <a:p>
            <a:endParaRPr lang="en-US">
              <a:ea typeface="Calibri"/>
              <a:cs typeface="Calibri"/>
            </a:endParaRPr>
          </a:p>
          <a:p>
            <a:r>
              <a:rPr lang="en-US">
                <a:ea typeface="Calibri"/>
                <a:cs typeface="Calibri"/>
              </a:rPr>
              <a:t>Chevron :Delivery stages</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EXAMPLE SCRIPT FROM LAST YEAR:</a:t>
            </a:r>
            <a:br>
              <a:rPr lang="en-US">
                <a:ea typeface="Calibri"/>
                <a:cs typeface="+mn-lt"/>
              </a:rPr>
            </a:br>
            <a:r>
              <a:rPr lang="en-US"/>
              <a:t>To realize this Capability Project Neptune has to develop the following critical technology elements and integrate it into an operational environment.</a:t>
            </a:r>
            <a:endParaRPr lang="en-US">
              <a:ea typeface="Calibri"/>
              <a:cs typeface="Calibri"/>
            </a:endParaRPr>
          </a:p>
          <a:p>
            <a:r>
              <a:rPr lang="en-US"/>
              <a:t>Vibrations in the ocean are received by the DAS interrogator, Acoustic Propagation Modelling negates the distortion of water as the medium, a signal of interest needs to be identified, classified and determine to be a threat before being transmitted to existing defence infrastructure for integration into a battle management systems and enabling decision making.</a:t>
            </a:r>
            <a:endParaRPr lang="en-US">
              <a:ea typeface="Calibri"/>
              <a:cs typeface="Calibri"/>
            </a:endParaRPr>
          </a:p>
          <a:p>
            <a:r>
              <a:rPr lang="en-US"/>
              <a:t>Each CTE is possible and used in some prior application, tying them together and interfacing into defence is the key to capability.</a:t>
            </a:r>
            <a:endParaRPr lang="en-US">
              <a:ea typeface="Calibri"/>
              <a:cs typeface="Calibri"/>
            </a:endParaRPr>
          </a:p>
          <a:p>
            <a:r>
              <a:rPr lang="en-US"/>
              <a:t>We've colored each CTE block based on who we anticipate to be the most appropriate sector to perform the development. </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04F550A6-769A-72A2-BBDC-11F7E19E2DB5}"/>
              </a:ext>
            </a:extLst>
          </p:cNvPr>
          <p:cNvSpPr>
            <a:spLocks noGrp="1"/>
          </p:cNvSpPr>
          <p:nvPr>
            <p:ph type="sldNum" sz="quarter" idx="5"/>
          </p:nvPr>
        </p:nvSpPr>
        <p:spPr/>
        <p:txBody>
          <a:bodyPr/>
          <a:lstStyle/>
          <a:p>
            <a:fld id="{E809BE3B-29E8-4801-A146-97C4DCDF41BE}" type="slidenum">
              <a:rPr lang="en-AU" smtClean="0"/>
              <a:t>36</a:t>
            </a:fld>
            <a:endParaRPr lang="en-AU"/>
          </a:p>
        </p:txBody>
      </p:sp>
    </p:spTree>
    <p:extLst>
      <p:ext uri="{BB962C8B-B14F-4D97-AF65-F5344CB8AC3E}">
        <p14:creationId xmlns:p14="http://schemas.microsoft.com/office/powerpoint/2010/main" val="1653142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E83E-B301-90DD-4328-2B9A9A51E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72A14-E30B-E338-F932-6A656BF11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C0F982-E0E7-2060-951D-65E9F9098B95}"/>
              </a:ext>
            </a:extLst>
          </p:cNvPr>
          <p:cNvSpPr>
            <a:spLocks noGrp="1"/>
          </p:cNvSpPr>
          <p:nvPr>
            <p:ph type="body" idx="1"/>
          </p:nvPr>
        </p:nvSpPr>
        <p:spPr/>
        <p:txBody>
          <a:bodyPr/>
          <a:lstStyle/>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C9F818A0-81E1-0511-C130-6A6818654DD7}"/>
              </a:ext>
            </a:extLst>
          </p:cNvPr>
          <p:cNvSpPr>
            <a:spLocks noGrp="1"/>
          </p:cNvSpPr>
          <p:nvPr>
            <p:ph type="sldNum" sz="quarter" idx="5"/>
          </p:nvPr>
        </p:nvSpPr>
        <p:spPr/>
        <p:txBody>
          <a:bodyPr/>
          <a:lstStyle/>
          <a:p>
            <a:fld id="{E809BE3B-29E8-4801-A146-97C4DCDF41BE}" type="slidenum">
              <a:rPr lang="en-AU" smtClean="0"/>
              <a:t>37</a:t>
            </a:fld>
            <a:endParaRPr lang="en-AU"/>
          </a:p>
        </p:txBody>
      </p:sp>
    </p:spTree>
    <p:extLst>
      <p:ext uri="{BB962C8B-B14F-4D97-AF65-F5344CB8AC3E}">
        <p14:creationId xmlns:p14="http://schemas.microsoft.com/office/powerpoint/2010/main" val="1216067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9C1C-AA71-AA71-6216-87DF3A9DC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AA87F1-67A3-29F6-4581-B59E0B5F4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E2EA2-EE0C-6FC0-D83E-24958036A89E}"/>
              </a:ext>
            </a:extLst>
          </p:cNvPr>
          <p:cNvSpPr>
            <a:spLocks noGrp="1"/>
          </p:cNvSpPr>
          <p:nvPr>
            <p:ph type="body" idx="1"/>
          </p:nvPr>
        </p:nvSpPr>
        <p:spPr/>
        <p:txBody>
          <a:bodyPr/>
          <a:lstStyle/>
          <a:p>
            <a:r>
              <a:rPr lang="en-US">
                <a:ea typeface="Calibri"/>
                <a:cs typeface="Calibri"/>
              </a:rPr>
              <a:t>Thinking BlueSky, there are many potentials for this technology to extend to. </a:t>
            </a:r>
          </a:p>
          <a:p>
            <a:pPr marL="171450" indent="-171450">
              <a:buFont typeface="Arial"/>
              <a:buChar char="•"/>
            </a:pPr>
            <a:r>
              <a:rPr lang="en-US">
                <a:ea typeface="Calibri"/>
                <a:cs typeface="Calibri"/>
              </a:rPr>
              <a:t>Additional sensors such as acoustics or optics can be added variables into the machine learning assessment as to whether the local environment is changing.</a:t>
            </a:r>
          </a:p>
          <a:p>
            <a:pPr marL="171450" indent="-171450">
              <a:buFont typeface="Arial"/>
              <a:buChar char="•"/>
            </a:pPr>
            <a:r>
              <a:rPr lang="en-US">
                <a:ea typeface="Calibri"/>
                <a:cs typeface="Calibri"/>
              </a:rPr>
              <a:t>Rapid cooperative and coordinated retuning of multiple nodes could refine data collection similar to focusing an optical lens</a:t>
            </a:r>
          </a:p>
          <a:p>
            <a:pPr marL="171450" indent="-171450">
              <a:buFont typeface="Arial"/>
              <a:buChar char="•"/>
            </a:pPr>
            <a:r>
              <a:rPr lang="en-US">
                <a:ea typeface="Calibri"/>
                <a:cs typeface="Calibri"/>
              </a:rPr>
              <a:t>With SDRs being an unclassified common radio enthusiast tool and the core technology component to the nodes, civilian SDRs could be unified and repurposed to enable sovereign defence strategies.</a:t>
            </a:r>
          </a:p>
          <a:p>
            <a:endParaRPr lang="en-US">
              <a:ea typeface="Calibri"/>
              <a:cs typeface="Calibri"/>
            </a:endParaRPr>
          </a:p>
          <a:p>
            <a:endParaRPr lang="en-US">
              <a:ea typeface="Calibri"/>
              <a:cs typeface="Calibri"/>
            </a:endParaRPr>
          </a:p>
          <a:p>
            <a:r>
              <a:rPr lang="en-US">
                <a:ea typeface="Calibri"/>
                <a:cs typeface="Calibri"/>
              </a:rPr>
              <a:t>MOVE SOMEWHER ELSE IN PRESO</a:t>
            </a:r>
          </a:p>
          <a:p>
            <a:pPr marL="171450" indent="-171450">
              <a:buFont typeface="Arial"/>
              <a:buChar char="•"/>
            </a:pPr>
            <a:r>
              <a:rPr lang="en-US">
                <a:ea typeface="Calibri"/>
                <a:cs typeface="Calibri"/>
              </a:rPr>
              <a:t>SDRs as the core technology component are now a relatively cheap commercial item with vast existing stock and diverse supply chains, allowing for resilient acquisition in a time of need</a:t>
            </a:r>
          </a:p>
          <a:p>
            <a:pPr marL="171450" indent="-171450">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595A63AC-8197-5CC2-0818-92F4AC85D684}"/>
              </a:ext>
            </a:extLst>
          </p:cNvPr>
          <p:cNvSpPr>
            <a:spLocks noGrp="1"/>
          </p:cNvSpPr>
          <p:nvPr>
            <p:ph type="sldNum" sz="quarter" idx="5"/>
          </p:nvPr>
        </p:nvSpPr>
        <p:spPr/>
        <p:txBody>
          <a:bodyPr/>
          <a:lstStyle/>
          <a:p>
            <a:fld id="{E809BE3B-29E8-4801-A146-97C4DCDF41BE}" type="slidenum">
              <a:rPr lang="en-AU" smtClean="0"/>
              <a:t>38</a:t>
            </a:fld>
            <a:endParaRPr lang="en-AU"/>
          </a:p>
        </p:txBody>
      </p:sp>
    </p:spTree>
    <p:extLst>
      <p:ext uri="{BB962C8B-B14F-4D97-AF65-F5344CB8AC3E}">
        <p14:creationId xmlns:p14="http://schemas.microsoft.com/office/powerpoint/2010/main" val="1206150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Each node contains:</a:t>
            </a:r>
            <a:endParaRPr lang="en-US"/>
          </a:p>
          <a:p>
            <a:pPr marL="171450" indent="-171450">
              <a:buFont typeface="Arial"/>
              <a:buChar char="•"/>
            </a:pPr>
            <a:r>
              <a:rPr lang="en-US">
                <a:ea typeface="Calibri"/>
                <a:cs typeface="Calibri"/>
              </a:rPr>
              <a:t>SDR with amplifier and antennas</a:t>
            </a:r>
          </a:p>
          <a:p>
            <a:pPr marL="171450" indent="-171450">
              <a:buFont typeface="Arial"/>
              <a:buChar char="•"/>
            </a:pPr>
            <a:r>
              <a:rPr lang="en-US">
                <a:ea typeface="Calibri"/>
                <a:cs typeface="Calibri"/>
              </a:rPr>
              <a:t>Battery System to power the node</a:t>
            </a:r>
          </a:p>
          <a:p>
            <a:pPr marL="171450" indent="-171450">
              <a:buFont typeface="Arial"/>
              <a:buChar char="•"/>
            </a:pPr>
            <a:r>
              <a:rPr lang="en-US">
                <a:ea typeface="Calibri"/>
                <a:cs typeface="Calibri"/>
              </a:rPr>
              <a:t>Inertial Measurement Sensor to detect if the node is moved</a:t>
            </a:r>
          </a:p>
          <a:p>
            <a:endParaRPr lang="en-US">
              <a:ea typeface="Calibri"/>
              <a:cs typeface="Calibri"/>
            </a:endParaRPr>
          </a:p>
          <a:p>
            <a:r>
              <a:rPr lang="en-US">
                <a:ea typeface="Calibri"/>
                <a:cs typeface="Calibri"/>
              </a:rPr>
              <a:t>All contained within a ruggedized housing. </a:t>
            </a:r>
          </a:p>
          <a:p>
            <a:r>
              <a:rPr lang="en-US">
                <a:ea typeface="Calibri"/>
                <a:cs typeface="Calibri"/>
              </a:rPr>
              <a:t>Each node is supported by a solar panel and at least one node in the mesh needs a digital data link to the command and control infrastructure. </a:t>
            </a:r>
          </a:p>
        </p:txBody>
      </p:sp>
      <p:sp>
        <p:nvSpPr>
          <p:cNvPr id="4" name="Slide Number Placeholder 3"/>
          <p:cNvSpPr>
            <a:spLocks noGrp="1"/>
          </p:cNvSpPr>
          <p:nvPr>
            <p:ph type="sldNum" sz="quarter" idx="5"/>
          </p:nvPr>
        </p:nvSpPr>
        <p:spPr/>
        <p:txBody>
          <a:bodyPr/>
          <a:lstStyle/>
          <a:p>
            <a:fld id="{E809BE3B-29E8-4801-A146-97C4DCDF41BE}" type="slidenum">
              <a:rPr lang="en-AU" smtClean="0"/>
              <a:t>40</a:t>
            </a:fld>
            <a:endParaRPr lang="en-AU"/>
          </a:p>
        </p:txBody>
      </p:sp>
    </p:spTree>
    <p:extLst>
      <p:ext uri="{BB962C8B-B14F-4D97-AF65-F5344CB8AC3E}">
        <p14:creationId xmlns:p14="http://schemas.microsoft.com/office/powerpoint/2010/main" val="4016397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5C59A-C237-A281-1F30-36CA7B656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12267-BA1B-D7AC-0EBF-DCF4553AE1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E235-90B6-5803-D13C-BAD80CEF8FF8}"/>
              </a:ext>
            </a:extLst>
          </p:cNvPr>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Consider this Scenario: </a:t>
            </a:r>
            <a:br>
              <a:rPr lang="en-US">
                <a:cs typeface="+mn-lt"/>
              </a:rPr>
            </a:br>
            <a:br>
              <a:rPr lang="en-US">
                <a:cs typeface="+mn-lt"/>
              </a:rPr>
            </a:br>
            <a:r>
              <a:rPr lang="en-US" sz="1200" b="0" u="none">
                <a:latin typeface="Arial"/>
                <a:cs typeface="Arial"/>
              </a:rPr>
              <a:t>SMR : Software Defined Machine Learning  RADAR is a </a:t>
            </a:r>
            <a:r>
              <a:rPr lang="en-US" b="0" u="none"/>
              <a:t> </a:t>
            </a:r>
            <a:r>
              <a:rPr lang="en-US"/>
              <a:t>Remote Infrastructure Defense</a:t>
            </a:r>
          </a:p>
          <a:p>
            <a:pPr>
              <a:lnSpc>
                <a:spcPct val="90000"/>
              </a:lnSpc>
              <a:spcBef>
                <a:spcPts val="1000"/>
              </a:spcBef>
            </a:pPr>
            <a:endParaRPr lang="en-US"/>
          </a:p>
          <a:p>
            <a:pPr>
              <a:lnSpc>
                <a:spcPct val="90000"/>
              </a:lnSpc>
              <a:spcBef>
                <a:spcPts val="1000"/>
              </a:spcBef>
            </a:pPr>
            <a:r>
              <a:rPr lang="en-US"/>
              <a:t>A remote substation powers critical assets across the grid.  </a:t>
            </a:r>
          </a:p>
          <a:p>
            <a:pPr>
              <a:lnSpc>
                <a:spcPct val="90000"/>
              </a:lnSpc>
              <a:spcBef>
                <a:spcPts val="1000"/>
              </a:spcBef>
            </a:pPr>
            <a:endParaRPr lang="en-US"/>
          </a:p>
          <a:p>
            <a:pPr>
              <a:lnSpc>
                <a:spcPct val="90000"/>
              </a:lnSpc>
              <a:spcBef>
                <a:spcPts val="1000"/>
              </a:spcBef>
            </a:pPr>
            <a:r>
              <a:rPr lang="en-US"/>
              <a:t>Six PROJECT Ys nodes form a 1-kilometer perimeter around it.  </a:t>
            </a:r>
          </a:p>
          <a:p>
            <a:pPr>
              <a:lnSpc>
                <a:spcPct val="90000"/>
              </a:lnSpc>
              <a:spcBef>
                <a:spcPts val="1000"/>
              </a:spcBef>
            </a:pPr>
            <a:endParaRPr lang="en-US"/>
          </a:p>
          <a:p>
            <a:pPr>
              <a:lnSpc>
                <a:spcPct val="90000"/>
              </a:lnSpc>
              <a:spcBef>
                <a:spcPts val="1000"/>
              </a:spcBef>
            </a:pPr>
            <a:r>
              <a:rPr lang="en-US"/>
              <a:t>Three nodes passively monitor radio frequencies—learning what “normal” looks like and spotting anomalies.  </a:t>
            </a:r>
          </a:p>
          <a:p>
            <a:pPr>
              <a:lnSpc>
                <a:spcPct val="90000"/>
              </a:lnSpc>
              <a:spcBef>
                <a:spcPts val="1000"/>
              </a:spcBef>
            </a:pPr>
            <a:r>
              <a:rPr lang="en-US"/>
              <a:t>Three others use internode pings as radar, detecting airborne objects.  </a:t>
            </a:r>
          </a:p>
          <a:p>
            <a:pPr>
              <a:lnSpc>
                <a:spcPct val="90000"/>
              </a:lnSpc>
              <a:spcBef>
                <a:spcPts val="1000"/>
              </a:spcBef>
            </a:pPr>
            <a:endParaRPr lang="en-US"/>
          </a:p>
          <a:p>
            <a:pPr>
              <a:lnSpc>
                <a:spcPct val="90000"/>
              </a:lnSpc>
              <a:spcBef>
                <a:spcPts val="1000"/>
              </a:spcBef>
            </a:pPr>
            <a:r>
              <a:rPr lang="en-US"/>
              <a:t>Each node is solar-powered, rugged, and reports back for months without maintenance.  </a:t>
            </a:r>
          </a:p>
          <a:p>
            <a:pPr>
              <a:lnSpc>
                <a:spcPct val="90000"/>
              </a:lnSpc>
              <a:spcBef>
                <a:spcPts val="1000"/>
              </a:spcBef>
            </a:pPr>
            <a:endParaRPr lang="en-US"/>
          </a:p>
          <a:p>
            <a:pPr>
              <a:lnSpc>
                <a:spcPct val="90000"/>
              </a:lnSpc>
              <a:spcBef>
                <a:spcPts val="1000"/>
              </a:spcBef>
            </a:pPr>
            <a:r>
              <a:rPr lang="en-US"/>
              <a:t>Before a major strategic event, hostile UAVs approach—armed with explosives.  </a:t>
            </a:r>
          </a:p>
          <a:p>
            <a:pPr>
              <a:lnSpc>
                <a:spcPct val="90000"/>
              </a:lnSpc>
              <a:spcBef>
                <a:spcPts val="1000"/>
              </a:spcBef>
            </a:pPr>
            <a:r>
              <a:rPr lang="en-US"/>
              <a:t>The system detects them kilometers out and identifies the threat.  </a:t>
            </a:r>
          </a:p>
          <a:p>
            <a:pPr>
              <a:lnSpc>
                <a:spcPct val="90000"/>
              </a:lnSpc>
              <a:spcBef>
                <a:spcPts val="1000"/>
              </a:spcBef>
            </a:pPr>
            <a:endParaRPr lang="en-US"/>
          </a:p>
          <a:p>
            <a:pPr>
              <a:lnSpc>
                <a:spcPct val="90000"/>
              </a:lnSpc>
              <a:spcBef>
                <a:spcPts val="1000"/>
              </a:spcBef>
            </a:pPr>
            <a:r>
              <a:rPr lang="en-US"/>
              <a:t>Instantly, three nodes jam GPS signals.  </a:t>
            </a:r>
          </a:p>
          <a:p>
            <a:pPr>
              <a:lnSpc>
                <a:spcPct val="90000"/>
              </a:lnSpc>
              <a:spcBef>
                <a:spcPts val="1000"/>
              </a:spcBef>
            </a:pPr>
            <a:endParaRPr lang="en-US"/>
          </a:p>
          <a:p>
            <a:pPr>
              <a:lnSpc>
                <a:spcPct val="90000"/>
              </a:lnSpc>
              <a:spcBef>
                <a:spcPts val="1000"/>
              </a:spcBef>
            </a:pPr>
            <a:r>
              <a:rPr lang="en-US"/>
              <a:t>The other three block the UAVs’ command-and-control links.  </a:t>
            </a:r>
          </a:p>
          <a:p>
            <a:pPr>
              <a:lnSpc>
                <a:spcPct val="90000"/>
              </a:lnSpc>
              <a:spcBef>
                <a:spcPts val="1000"/>
              </a:spcBef>
            </a:pPr>
            <a:endParaRPr lang="en-US"/>
          </a:p>
          <a:p>
            <a:pPr>
              <a:lnSpc>
                <a:spcPct val="90000"/>
              </a:lnSpc>
              <a:spcBef>
                <a:spcPts val="1000"/>
              </a:spcBef>
            </a:pPr>
            <a:r>
              <a:rPr lang="en-US"/>
              <a:t>With navigation and communications disabled, the UAVs fail.  </a:t>
            </a:r>
          </a:p>
          <a:p>
            <a:pPr>
              <a:lnSpc>
                <a:spcPct val="90000"/>
              </a:lnSpc>
              <a:spcBef>
                <a:spcPts val="1000"/>
              </a:spcBef>
            </a:pPr>
            <a:r>
              <a:rPr lang="en-US"/>
              <a:t>The substation stays online. The mission is protected.</a:t>
            </a:r>
          </a:p>
        </p:txBody>
      </p:sp>
      <p:sp>
        <p:nvSpPr>
          <p:cNvPr id="4" name="Slide Number Placeholder 3">
            <a:extLst>
              <a:ext uri="{FF2B5EF4-FFF2-40B4-BE49-F238E27FC236}">
                <a16:creationId xmlns:a16="http://schemas.microsoft.com/office/drawing/2014/main" id="{B7D98AA3-8DA7-0FE5-DB76-591927367CBF}"/>
              </a:ext>
            </a:extLst>
          </p:cNvPr>
          <p:cNvSpPr>
            <a:spLocks noGrp="1"/>
          </p:cNvSpPr>
          <p:nvPr>
            <p:ph type="sldNum" sz="quarter" idx="5"/>
          </p:nvPr>
        </p:nvSpPr>
        <p:spPr/>
        <p:txBody>
          <a:bodyPr/>
          <a:lstStyle/>
          <a:p>
            <a:fld id="{E809BE3B-29E8-4801-A146-97C4DCDF41BE}" type="slidenum">
              <a:rPr lang="en-AU" smtClean="0"/>
              <a:t>41</a:t>
            </a:fld>
            <a:endParaRPr lang="en-AU"/>
          </a:p>
        </p:txBody>
      </p:sp>
    </p:spTree>
    <p:extLst>
      <p:ext uri="{BB962C8B-B14F-4D97-AF65-F5344CB8AC3E}">
        <p14:creationId xmlns:p14="http://schemas.microsoft.com/office/powerpoint/2010/main" val="3661432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C44F-02BE-8B9D-5E04-76C65055D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A5A64-18DE-28ED-4FE3-3A2973EEFD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26C52-4931-BE45-300D-8C6BE206FAFA}"/>
              </a:ext>
            </a:extLst>
          </p:cNvPr>
          <p:cNvSpPr>
            <a:spLocks noGrp="1"/>
          </p:cNvSpPr>
          <p:nvPr>
            <p:ph type="body" idx="1"/>
          </p:nvPr>
        </p:nvSpPr>
        <p:spPr/>
        <p:txBody>
          <a:bodyPr/>
          <a:lstStyle/>
          <a:p>
            <a:r>
              <a:rPr lang="en-US"/>
              <a:t>Mesh network is </a:t>
            </a:r>
            <a:r>
              <a:rPr lang="en-US" b="1"/>
              <a:t>redundant and distributed</a:t>
            </a:r>
            <a:r>
              <a:rPr lang="en-US"/>
              <a:t>, so it stays strong even if one part is attacked.</a:t>
            </a:r>
          </a:p>
          <a:p>
            <a:endParaRPr lang="en-US"/>
          </a:p>
          <a:p>
            <a:r>
              <a:rPr lang="en-US"/>
              <a:t>Each node uses </a:t>
            </a:r>
            <a:r>
              <a:rPr lang="en-US" b="1"/>
              <a:t>GNSS signals + motion sensors + nearby signals</a:t>
            </a:r>
            <a:r>
              <a:rPr lang="en-US"/>
              <a:t> to detect tampering.</a:t>
            </a:r>
          </a:p>
          <a:p>
            <a:endParaRPr lang="en-US"/>
          </a:p>
        </p:txBody>
      </p:sp>
      <p:sp>
        <p:nvSpPr>
          <p:cNvPr id="4" name="Slide Number Placeholder 3">
            <a:extLst>
              <a:ext uri="{FF2B5EF4-FFF2-40B4-BE49-F238E27FC236}">
                <a16:creationId xmlns:a16="http://schemas.microsoft.com/office/drawing/2014/main" id="{D316F6CB-13AB-5D90-C140-291D989A0BD8}"/>
              </a:ext>
            </a:extLst>
          </p:cNvPr>
          <p:cNvSpPr>
            <a:spLocks noGrp="1"/>
          </p:cNvSpPr>
          <p:nvPr>
            <p:ph type="sldNum" sz="quarter" idx="5"/>
          </p:nvPr>
        </p:nvSpPr>
        <p:spPr/>
        <p:txBody>
          <a:bodyPr/>
          <a:lstStyle/>
          <a:p>
            <a:fld id="{E809BE3B-29E8-4801-A146-97C4DCDF41BE}" type="slidenum">
              <a:rPr lang="en-AU" smtClean="0"/>
              <a:t>42</a:t>
            </a:fld>
            <a:endParaRPr lang="en-AU"/>
          </a:p>
        </p:txBody>
      </p:sp>
    </p:spTree>
    <p:extLst>
      <p:ext uri="{BB962C8B-B14F-4D97-AF65-F5344CB8AC3E}">
        <p14:creationId xmlns:p14="http://schemas.microsoft.com/office/powerpoint/2010/main" val="1227464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444444"/>
              </a:solidFill>
            </a:endParaRPr>
          </a:p>
          <a:p>
            <a:r>
              <a:rPr lang="en-US"/>
              <a:t>Our proposal is SMR, a SDR Machine Learning RADAR, deployed in remote regions as a mesh network of distributed sensor nodes with intelligent edge processing. </a:t>
            </a:r>
            <a:endParaRPr lang="en-US">
              <a:solidFill>
                <a:srgbClr val="444444"/>
              </a:solidFill>
            </a:endParaRPr>
          </a:p>
          <a:p>
            <a:endParaRPr lang="en-US">
              <a:solidFill>
                <a:srgbClr val="444444"/>
              </a:solidFill>
            </a:endParaRPr>
          </a:p>
          <a:p>
            <a:r>
              <a:rPr lang="en-US"/>
              <a:t>SMR provides a low friction alternative to traditional RADAR infrastructure, capturing changes in the RF environment passively or actively in real-time.</a:t>
            </a:r>
            <a:endParaRPr lang="en-US">
              <a:solidFill>
                <a:srgbClr val="444444"/>
              </a:solidFill>
            </a:endParaRPr>
          </a:p>
          <a:p>
            <a:endParaRPr lang="en-US">
              <a:solidFill>
                <a:srgbClr val="444444"/>
              </a:solidFill>
            </a:endParaRPr>
          </a:p>
          <a:p>
            <a:r>
              <a:rPr lang="en-US"/>
              <a:t>Supported by remotely located C2 infrastructure, each SMR node can be independently dynamically reconfigured based on operational needs.</a:t>
            </a:r>
            <a:endParaRPr lang="en-US">
              <a:ea typeface="Calibri"/>
              <a:cs typeface="Calibri"/>
            </a:endParaRPr>
          </a:p>
          <a:p>
            <a:endParaRPr lang="en-US" b="1">
              <a:ea typeface="Calibri"/>
              <a:cs typeface="Calibri"/>
            </a:endParaRPr>
          </a:p>
          <a:p>
            <a:pPr>
              <a:buFont typeface="Calibri"/>
            </a:pPr>
            <a:endParaRPr lang="en-US" b="1">
              <a:ea typeface="Calibri"/>
              <a:cs typeface="Calibri"/>
            </a:endParaRPr>
          </a:p>
          <a:p>
            <a:endParaRPr lang="en-US" b="1">
              <a:ea typeface="Calibri"/>
              <a:cs typeface="Calibri"/>
            </a:endParaRPr>
          </a:p>
          <a:p>
            <a:endParaRPr lang="en-US" b="1">
              <a:ea typeface="Calibri"/>
              <a:cs typeface="Calibri"/>
            </a:endParaRPr>
          </a:p>
          <a:p>
            <a:pPr marL="0" indent="0">
              <a:buFont typeface="Calibri"/>
              <a:buNone/>
            </a:pPr>
            <a:r>
              <a:rPr lang="en-US" b="1">
                <a:ea typeface="Calibri"/>
                <a:cs typeface="Calibri"/>
              </a:rPr>
              <a:t>Capability concept</a:t>
            </a:r>
            <a:endParaRPr lang="en-US"/>
          </a:p>
          <a:p>
            <a:pPr marL="0" indent="0">
              <a:buFont typeface="Calibri"/>
              <a:buNone/>
            </a:pPr>
            <a:endParaRPr lang="en-US" b="1">
              <a:ea typeface="Calibri"/>
              <a:cs typeface="Calibri"/>
            </a:endParaRPr>
          </a:p>
          <a:p>
            <a:pPr marL="285750" indent="-285750">
              <a:buFont typeface="Calibri"/>
              <a:buChar char="-"/>
            </a:pPr>
            <a:r>
              <a:rPr lang="en-US">
                <a:ea typeface="Calibri"/>
                <a:cs typeface="Calibri"/>
              </a:rPr>
              <a:t>Low detect, secure ISR border surveillance kit combining low-power passive RF sensors with multi-domain feeds (acoustic, seismic, optical), relayed via encrypted burst-data transmission. </a:t>
            </a:r>
          </a:p>
          <a:p>
            <a:pPr marL="0" indent="0">
              <a:buFont typeface="Calibri"/>
              <a:buNone/>
            </a:pPr>
            <a:endParaRPr lang="en-US">
              <a:ea typeface="Calibri"/>
              <a:cs typeface="Calibri"/>
            </a:endParaRPr>
          </a:p>
          <a:p>
            <a:pPr marL="0" indent="0">
              <a:buFont typeface="Calibri"/>
              <a:buNone/>
            </a:pPr>
            <a:r>
              <a:rPr lang="en-US" b="1">
                <a:ea typeface="Calibri"/>
                <a:cs typeface="Calibri"/>
              </a:rPr>
              <a:t>Moonshot</a:t>
            </a:r>
          </a:p>
          <a:p>
            <a:pPr marL="0" indent="0">
              <a:buFont typeface="Calibri"/>
              <a:buNone/>
            </a:pPr>
            <a:endParaRPr lang="en-US">
              <a:ea typeface="Calibri"/>
              <a:cs typeface="Calibri"/>
            </a:endParaRPr>
          </a:p>
          <a:p>
            <a:pPr marL="285750" indent="-285750">
              <a:buFont typeface="Calibri"/>
              <a:buChar char="-"/>
            </a:pPr>
            <a:r>
              <a:rPr lang="en-US">
                <a:ea typeface="Calibri"/>
                <a:cs typeface="Calibri"/>
              </a:rPr>
              <a:t>Innovation: Field-deployable “black box” ISR nodes that stay invisible in spectrum monitoring while still providing continuous situational feeds.</a:t>
            </a:r>
          </a:p>
          <a:p>
            <a:pPr marL="285750" indent="-285750">
              <a:buFont typeface="Calibri"/>
              <a:buChar char="-"/>
            </a:pPr>
            <a:endParaRPr lang="en-US">
              <a:ea typeface="Calibri"/>
              <a:cs typeface="Calibri"/>
            </a:endParaRPr>
          </a:p>
          <a:p>
            <a:pPr marL="285750" indent="-285750">
              <a:buFont typeface="Calibri"/>
              <a:buChar char="-"/>
            </a:pPr>
            <a:r>
              <a:rPr lang="en-US">
                <a:ea typeface="Calibri"/>
                <a:cs typeface="Calibri"/>
              </a:rPr>
              <a:t>Innovation: Resilient ISR mesh that self-</a:t>
            </a:r>
            <a:r>
              <a:rPr lang="en-US" err="1">
                <a:ea typeface="Calibri"/>
                <a:cs typeface="Calibri"/>
              </a:rPr>
              <a:t>organises</a:t>
            </a:r>
            <a:r>
              <a:rPr lang="en-US">
                <a:ea typeface="Calibri"/>
                <a:cs typeface="Calibri"/>
              </a:rPr>
              <a:t> and re-tasks when individual assets are lost or jammed.</a:t>
            </a:r>
          </a:p>
          <a:p>
            <a:pPr marL="285750" indent="-285750">
              <a:buFont typeface="Calibri"/>
              <a:buChar char="-"/>
            </a:pPr>
            <a:endParaRPr lang="en-US">
              <a:ea typeface="Calibri"/>
              <a:cs typeface="Calibri"/>
            </a:endParaRPr>
          </a:p>
          <a:p>
            <a:pPr marL="285750" indent="-285750">
              <a:buFont typeface="Calibri"/>
              <a:buChar char="-"/>
            </a:pPr>
            <a:r>
              <a:rPr lang="en-US">
                <a:ea typeface="Calibri"/>
                <a:cs typeface="Calibri"/>
              </a:rPr>
              <a:t>Innovation: Zero-delay software sustainment — upgrade, or </a:t>
            </a:r>
            <a:r>
              <a:rPr lang="en-US" err="1">
                <a:ea typeface="Calibri"/>
                <a:cs typeface="Calibri"/>
              </a:rPr>
              <a:t>customise</a:t>
            </a:r>
            <a:r>
              <a:rPr lang="en-US">
                <a:ea typeface="Calibri"/>
                <a:cs typeface="Calibri"/>
              </a:rPr>
              <a:t> capability in-theatre without relying on resupply convoys.</a:t>
            </a:r>
          </a:p>
        </p:txBody>
      </p:sp>
      <p:sp>
        <p:nvSpPr>
          <p:cNvPr id="4" name="Slide Number Placeholder 3"/>
          <p:cNvSpPr>
            <a:spLocks noGrp="1"/>
          </p:cNvSpPr>
          <p:nvPr>
            <p:ph type="sldNum" sz="quarter" idx="5"/>
          </p:nvPr>
        </p:nvSpPr>
        <p:spPr/>
        <p:txBody>
          <a:bodyPr/>
          <a:lstStyle/>
          <a:p>
            <a:fld id="{E809BE3B-29E8-4801-A146-97C4DCDF41BE}" type="slidenum">
              <a:rPr lang="en-AU" smtClean="0"/>
              <a:t>44</a:t>
            </a:fld>
            <a:endParaRPr lang="en-AU"/>
          </a:p>
        </p:txBody>
      </p:sp>
    </p:spTree>
    <p:extLst>
      <p:ext uri="{BB962C8B-B14F-4D97-AF65-F5344CB8AC3E}">
        <p14:creationId xmlns:p14="http://schemas.microsoft.com/office/powerpoint/2010/main" val="3562999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9B7EA-2EBA-7E1F-1914-BB42D65F0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E7DB4-D15A-7610-66AA-2AC20D4E07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2C24C1-6480-5CEE-E594-B69F3FD5C1E1}"/>
              </a:ext>
            </a:extLst>
          </p:cNvPr>
          <p:cNvSpPr>
            <a:spLocks noGrp="1"/>
          </p:cNvSpPr>
          <p:nvPr>
            <p:ph type="body" idx="1"/>
          </p:nvPr>
        </p:nvSpPr>
        <p:spPr/>
        <p:txBody>
          <a:bodyPr/>
          <a:lstStyle/>
          <a:p>
            <a:r>
              <a:rPr lang="en-US">
                <a:ea typeface="Calibri"/>
                <a:cs typeface="Calibri"/>
              </a:rPr>
              <a:t>Realizing SMR has multiple technology paths that need maturing.</a:t>
            </a:r>
          </a:p>
          <a:p>
            <a:endParaRPr lang="en-US">
              <a:ea typeface="Calibri"/>
              <a:cs typeface="Calibri"/>
            </a:endParaRPr>
          </a:p>
          <a:p>
            <a:r>
              <a:rPr lang="en-US">
                <a:ea typeface="Calibri"/>
                <a:cs typeface="Calibri"/>
              </a:rPr>
              <a:t>There are three, largely independent development streams, node hardware development (BROWN), RF processing and ML training and most importantly ADF and operator integration to enable decision making.</a:t>
            </a:r>
          </a:p>
          <a:p>
            <a:endParaRPr lang="en-US">
              <a:ea typeface="Calibri"/>
              <a:cs typeface="Calibri"/>
            </a:endParaRPr>
          </a:p>
          <a:p>
            <a:r>
              <a:rPr lang="en-US">
                <a:ea typeface="Calibri"/>
                <a:cs typeface="Calibri"/>
              </a:rPr>
              <a:t>There is the opportunity here to incrementally develop each of these streams independently, industry partners are likely best suited to developing the hardware, academic partners to develop the SDR and ML software and Defence to drive integration to meet operator needs.</a:t>
            </a:r>
          </a:p>
          <a:p>
            <a:endParaRPr lang="en-US">
              <a:ea typeface="Calibri"/>
              <a:cs typeface="Calibri"/>
            </a:endParaRPr>
          </a:p>
          <a:p>
            <a:endParaRPr lang="en-US">
              <a:ea typeface="Calibri"/>
              <a:cs typeface="Calibri"/>
            </a:endParaRPr>
          </a:p>
          <a:p>
            <a:r>
              <a:rPr lang="en-US">
                <a:ea typeface="Calibri"/>
                <a:cs typeface="Calibri"/>
              </a:rPr>
              <a:t>University collaboration – Software algo</a:t>
            </a:r>
            <a:endParaRPr lang="en-US"/>
          </a:p>
          <a:p>
            <a:endParaRPr lang="en-US">
              <a:ea typeface="Calibri"/>
              <a:cs typeface="Calibri"/>
            </a:endParaRPr>
          </a:p>
          <a:p>
            <a:r>
              <a:rPr lang="en-US" err="1">
                <a:ea typeface="Calibri"/>
                <a:cs typeface="Calibri"/>
              </a:rPr>
              <a:t>Soverign</a:t>
            </a:r>
            <a:r>
              <a:rPr lang="en-US">
                <a:ea typeface="Calibri"/>
                <a:cs typeface="Calibri"/>
              </a:rPr>
              <a:t> development</a:t>
            </a:r>
          </a:p>
          <a:p>
            <a:endParaRPr lang="en-US">
              <a:ea typeface="Calibri"/>
              <a:cs typeface="Calibri"/>
            </a:endParaRPr>
          </a:p>
          <a:p>
            <a:r>
              <a:rPr lang="en-US">
                <a:ea typeface="Calibri"/>
                <a:cs typeface="Calibri"/>
              </a:rPr>
              <a:t>Chevron :Delivery stages</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EXAMPLE SCRIPT FROM LAST YEAR:</a:t>
            </a:r>
            <a:br>
              <a:rPr lang="en-US">
                <a:ea typeface="Calibri"/>
                <a:cs typeface="+mn-lt"/>
              </a:rPr>
            </a:br>
            <a:r>
              <a:rPr lang="en-US"/>
              <a:t>To realize this Capability Project Neptune has to develop the following critical technology elements and integrate it into an operational environment.</a:t>
            </a:r>
            <a:endParaRPr lang="en-US">
              <a:ea typeface="Calibri"/>
              <a:cs typeface="Calibri"/>
            </a:endParaRPr>
          </a:p>
          <a:p>
            <a:r>
              <a:rPr lang="en-US"/>
              <a:t>Vibrations in the ocean are received by the DAS interrogator, Acoustic Propagation Modelling negates the distortion of water as the medium, a signal of interest needs to be identified, classified and determine to be a threat before being transmitted to existing defence infrastructure for integration into a battle management systems and enabling decision making.</a:t>
            </a:r>
            <a:endParaRPr lang="en-US">
              <a:ea typeface="Calibri"/>
              <a:cs typeface="Calibri"/>
            </a:endParaRPr>
          </a:p>
          <a:p>
            <a:r>
              <a:rPr lang="en-US"/>
              <a:t>Each CTE is possible and used in some prior application, tying them together and interfacing into defence is the key to capability.</a:t>
            </a:r>
            <a:endParaRPr lang="en-US">
              <a:ea typeface="Calibri"/>
              <a:cs typeface="Calibri"/>
            </a:endParaRPr>
          </a:p>
          <a:p>
            <a:r>
              <a:rPr lang="en-US"/>
              <a:t>We've colored each CTE block based on who we anticipate to be the most appropriate sector to perform the development. </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9BC01E2F-4C94-8259-0538-C4489F49881F}"/>
              </a:ext>
            </a:extLst>
          </p:cNvPr>
          <p:cNvSpPr>
            <a:spLocks noGrp="1"/>
          </p:cNvSpPr>
          <p:nvPr>
            <p:ph type="sldNum" sz="quarter" idx="5"/>
          </p:nvPr>
        </p:nvSpPr>
        <p:spPr/>
        <p:txBody>
          <a:bodyPr/>
          <a:lstStyle/>
          <a:p>
            <a:fld id="{E809BE3B-29E8-4801-A146-97C4DCDF41BE}" type="slidenum">
              <a:rPr lang="en-AU" smtClean="0"/>
              <a:t>46</a:t>
            </a:fld>
            <a:endParaRPr lang="en-AU"/>
          </a:p>
        </p:txBody>
      </p:sp>
    </p:spTree>
    <p:extLst>
      <p:ext uri="{BB962C8B-B14F-4D97-AF65-F5344CB8AC3E}">
        <p14:creationId xmlns:p14="http://schemas.microsoft.com/office/powerpoint/2010/main" val="7113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pPr>
            <a:r>
              <a:rPr lang="en-US"/>
              <a:t>So what's the problem?</a:t>
            </a:r>
            <a:br>
              <a:rPr lang="en-US">
                <a:cs typeface="+mn-lt"/>
              </a:rPr>
            </a:br>
            <a:br>
              <a:rPr lang="en-US">
                <a:cs typeface="+mn-lt"/>
              </a:rPr>
            </a:br>
            <a:r>
              <a:rPr lang="en-US"/>
              <a:t>Critical infrastructure assets in remote areas are vulnerable to multi-domain liminal threats.  </a:t>
            </a:r>
            <a:r>
              <a:rPr lang="en-US" i="1"/>
              <a:t>(that is, being compromised from many directions, in times prior to conflict)</a:t>
            </a:r>
            <a:endParaRPr lang="en-US"/>
          </a:p>
          <a:p>
            <a:pPr>
              <a:spcBef>
                <a:spcPts val="1000"/>
              </a:spcBef>
            </a:pPr>
            <a:endParaRPr lang="en-US"/>
          </a:p>
          <a:p>
            <a:pPr>
              <a:spcBef>
                <a:spcPts val="1000"/>
              </a:spcBef>
            </a:pPr>
            <a:r>
              <a:rPr lang="en-US"/>
              <a:t>The nature, size and location of these remote assets limits the options for physical protection.</a:t>
            </a:r>
            <a:endParaRPr lang="en-US">
              <a:ea typeface="Calibri" panose="020F0502020204030204"/>
              <a:cs typeface="Calibri" panose="020F0502020204030204"/>
            </a:endParaRPr>
          </a:p>
          <a:p>
            <a:pPr>
              <a:spcBef>
                <a:spcPts val="1000"/>
              </a:spcBef>
            </a:pPr>
            <a:endParaRPr lang="en-US"/>
          </a:p>
          <a:p>
            <a:pPr>
              <a:spcBef>
                <a:spcPts val="1000"/>
              </a:spcBef>
            </a:pPr>
            <a:r>
              <a:rPr lang="en-US"/>
              <a:t>Maintaining persistent situational awareness using personnel on the ground is not always an efficient use of a limited resource and may not be desirable during peacetime. </a:t>
            </a:r>
            <a:endParaRPr lang="en-US">
              <a:ea typeface="Calibri"/>
              <a:cs typeface="Calibri"/>
            </a:endParaRPr>
          </a:p>
          <a:p>
            <a:pPr>
              <a:spcBef>
                <a:spcPts val="1000"/>
              </a:spcBef>
            </a:pPr>
            <a:endParaRPr lang="en-US"/>
          </a:p>
          <a:p>
            <a:pPr>
              <a:spcBef>
                <a:spcPts val="1000"/>
              </a:spcBef>
            </a:pPr>
            <a:r>
              <a:rPr lang="en-US"/>
              <a:t>Current detection systems are generally expensive with long lead times and not easily or quickly relocated to these remote locations.  </a:t>
            </a:r>
            <a:endParaRPr lang="en-US">
              <a:ea typeface="Calibri"/>
              <a:cs typeface="Calibri"/>
            </a:endParaRPr>
          </a:p>
          <a:p>
            <a:endParaRPr lang="en-US"/>
          </a:p>
          <a:p>
            <a:r>
              <a:rPr lang="en-US"/>
              <a:t>Large volumes of data generated from multi-spectral sensors can obscure useful intelligence without efficient processing at the point of collection.</a:t>
            </a:r>
            <a:endParaRPr lang="en-US">
              <a:ea typeface="Calibri"/>
              <a:cs typeface="Calibri"/>
            </a:endParaRPr>
          </a:p>
          <a:p>
            <a:pPr>
              <a:spcBef>
                <a:spcPts val="1000"/>
              </a:spcBef>
            </a:pPr>
            <a:endParaRPr lang="en-US">
              <a:ea typeface="Calibri"/>
              <a:cs typeface="Calibri"/>
            </a:endParaRPr>
          </a:p>
          <a:p>
            <a:pPr>
              <a:spcBef>
                <a:spcPts val="1000"/>
              </a:spcBef>
            </a:pPr>
            <a:r>
              <a:rPr lang="en-US"/>
              <a:t>Supply chains, particularly those that rely on international sources, can be easily interrupted.</a:t>
            </a:r>
            <a:endParaRPr lang="en-US">
              <a:ea typeface="Calibri" panose="020F0502020204030204"/>
              <a:cs typeface="Calibri" panose="020F0502020204030204"/>
            </a:endParaRPr>
          </a:p>
          <a:p>
            <a:pPr>
              <a:spcBef>
                <a:spcPts val="1000"/>
              </a:spcBef>
            </a:pPr>
            <a:endParaRPr lang="en-US"/>
          </a:p>
          <a:p>
            <a:pPr>
              <a:spcBef>
                <a:spcPts val="1000"/>
              </a:spcBef>
            </a:pPr>
            <a:r>
              <a:rPr lang="en-US"/>
              <a:t>Our question is : How can an Australian team deliver a scalable, flexible, rapidly deployable solution to providing persistent situational awareness in close proximity to remote critical infrastructure?</a:t>
            </a:r>
            <a:endParaRPr lang="en-US">
              <a:ea typeface="Calibri"/>
              <a:cs typeface="Calibri"/>
            </a:endParaRPr>
          </a:p>
        </p:txBody>
      </p:sp>
      <p:sp>
        <p:nvSpPr>
          <p:cNvPr id="4" name="Slide Number Placeholder 3"/>
          <p:cNvSpPr>
            <a:spLocks noGrp="1"/>
          </p:cNvSpPr>
          <p:nvPr>
            <p:ph type="sldNum" sz="quarter" idx="5"/>
          </p:nvPr>
        </p:nvSpPr>
        <p:spPr/>
        <p:txBody>
          <a:bodyPr/>
          <a:lstStyle/>
          <a:p>
            <a:fld id="{E809BE3B-29E8-4801-A146-97C4DCDF41BE}" type="slidenum">
              <a:rPr lang="en-AU" smtClean="0"/>
              <a:t>4</a:t>
            </a:fld>
            <a:endParaRPr lang="en-AU"/>
          </a:p>
        </p:txBody>
      </p:sp>
    </p:spTree>
    <p:extLst>
      <p:ext uri="{BB962C8B-B14F-4D97-AF65-F5344CB8AC3E}">
        <p14:creationId xmlns:p14="http://schemas.microsoft.com/office/powerpoint/2010/main" val="406240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541A7-79AD-72B8-2D2D-925777519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7AC21-9A82-9FF4-6676-E968D51C66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AB27D-F136-B13C-8FA5-98CAA26B4EC0}"/>
              </a:ext>
            </a:extLst>
          </p:cNvPr>
          <p:cNvSpPr>
            <a:spLocks noGrp="1"/>
          </p:cNvSpPr>
          <p:nvPr>
            <p:ph type="body" idx="1"/>
          </p:nvPr>
        </p:nvSpPr>
        <p:spPr/>
        <p:txBody>
          <a:bodyPr/>
          <a:lstStyle/>
          <a:p>
            <a:pPr algn="l">
              <a:defRPr/>
            </a:pPr>
            <a:r>
              <a:rPr lang="en-US" i="0" dirty="0"/>
              <a:t>SMR is a </a:t>
            </a:r>
            <a:r>
              <a:rPr lang="en-US" sz="1200" b="1" dirty="0">
                <a:solidFill>
                  <a:schemeClr val="accent5"/>
                </a:solidFill>
                <a:latin typeface="Arial"/>
                <a:cs typeface="Arial"/>
              </a:rPr>
              <a:t>S</a:t>
            </a:r>
            <a:r>
              <a:rPr lang="en-US" sz="1200" dirty="0">
                <a:solidFill>
                  <a:schemeClr val="accent5"/>
                </a:solidFill>
                <a:latin typeface="Arial"/>
                <a:cs typeface="Arial"/>
              </a:rPr>
              <a:t>oftware Defined, </a:t>
            </a:r>
            <a:r>
              <a:rPr lang="en-US" sz="1200" b="1" dirty="0">
                <a:solidFill>
                  <a:schemeClr val="accent6"/>
                </a:solidFill>
                <a:latin typeface="Arial"/>
                <a:cs typeface="Arial"/>
              </a:rPr>
              <a:t>M</a:t>
            </a:r>
            <a:r>
              <a:rPr lang="en-US" sz="1200" dirty="0">
                <a:solidFill>
                  <a:schemeClr val="accent6"/>
                </a:solidFill>
                <a:latin typeface="Arial"/>
                <a:cs typeface="Arial"/>
              </a:rPr>
              <a:t>achine Learning, </a:t>
            </a:r>
            <a:r>
              <a:rPr lang="en-US" sz="1200" b="1" dirty="0">
                <a:solidFill>
                  <a:srgbClr val="FF0000"/>
                </a:solidFill>
                <a:latin typeface="Arial"/>
                <a:cs typeface="Arial"/>
              </a:rPr>
              <a:t>R</a:t>
            </a:r>
            <a:r>
              <a:rPr lang="en-US" sz="1200" dirty="0">
                <a:solidFill>
                  <a:srgbClr val="FF0000"/>
                </a:solidFill>
                <a:latin typeface="Arial"/>
                <a:cs typeface="Arial"/>
              </a:rPr>
              <a:t>adar </a:t>
            </a:r>
          </a:p>
          <a:p>
            <a:pPr algn="l">
              <a:defRPr/>
            </a:pPr>
            <a:endParaRPr lang="en-US" sz="12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r>
              <a:rPr lang="en-US" dirty="0"/>
              <a:t>SMR is</a:t>
            </a:r>
            <a:r>
              <a:rPr lang="en-US" i="0" dirty="0"/>
              <a:t> a smart radar system made up of small sensor nodes spread across remote terrain.</a:t>
            </a:r>
          </a:p>
          <a:p>
            <a:endParaRPr lang="en-US" i="0" dirty="0"/>
          </a:p>
          <a:p>
            <a:r>
              <a:rPr lang="en-US" i="0" dirty="0"/>
              <a:t>Each node sees and responds to changes in the radio environment, working together to build a clear picture of what’s happening.</a:t>
            </a:r>
          </a:p>
          <a:p>
            <a:endParaRPr lang="en-US" i="0" dirty="0"/>
          </a:p>
          <a:p>
            <a:r>
              <a:rPr lang="en-US" i="0" dirty="0"/>
              <a:t>It shows us the invisible, the energy bouncing off and powering modern technology, giving frontline soldiers a new kind of awareness.</a:t>
            </a:r>
          </a:p>
          <a:p>
            <a:endParaRPr lang="en-US" i="0" dirty="0"/>
          </a:p>
          <a:p>
            <a:r>
              <a:rPr lang="en-US" i="0" dirty="0"/>
              <a:t>Where cameras and LiDAR need a clear view, this capability sees modern invisible threats beyond visual range. It’s a superpower in the field.</a:t>
            </a:r>
          </a:p>
          <a:p>
            <a:endParaRPr lang="en-US" i="0" dirty="0"/>
          </a:p>
          <a:p>
            <a:r>
              <a:rPr lang="en-US" i="0" dirty="0"/>
              <a:t>It’s built to be low-cost, unmanned and hard to detect; sensing quietly, without giving away its position.</a:t>
            </a:r>
          </a:p>
          <a:p>
            <a:endParaRPr lang="en-US" i="0" dirty="0"/>
          </a:p>
          <a:p>
            <a:r>
              <a:rPr lang="en-US" i="0" dirty="0"/>
              <a:t>And it’s flexible. Nodes can be reprogrammed from afar, shifting instantly to match the changing battlefield.</a:t>
            </a:r>
          </a:p>
          <a:p>
            <a:endParaRPr lang="en-US" i="0" dirty="0"/>
          </a:p>
          <a:p>
            <a:r>
              <a:rPr lang="en-US" i="0" dirty="0"/>
              <a:t>This is secure, affordable, multi-sensor intelligence at the edge</a:t>
            </a:r>
          </a:p>
          <a:p>
            <a:endParaRPr lang="en-US" i="0" dirty="0"/>
          </a:p>
        </p:txBody>
      </p:sp>
      <p:sp>
        <p:nvSpPr>
          <p:cNvPr id="4" name="Slide Number Placeholder 3">
            <a:extLst>
              <a:ext uri="{FF2B5EF4-FFF2-40B4-BE49-F238E27FC236}">
                <a16:creationId xmlns:a16="http://schemas.microsoft.com/office/drawing/2014/main" id="{5E852322-3FDD-5290-FD48-58AB5B95C75F}"/>
              </a:ext>
            </a:extLst>
          </p:cNvPr>
          <p:cNvSpPr>
            <a:spLocks noGrp="1"/>
          </p:cNvSpPr>
          <p:nvPr>
            <p:ph type="sldNum" sz="quarter" idx="5"/>
          </p:nvPr>
        </p:nvSpPr>
        <p:spPr/>
        <p:txBody>
          <a:bodyPr/>
          <a:lstStyle/>
          <a:p>
            <a:fld id="{E809BE3B-29E8-4801-A146-97C4DCDF41BE}" type="slidenum">
              <a:rPr lang="en-AU" smtClean="0"/>
              <a:t>5</a:t>
            </a:fld>
            <a:endParaRPr lang="en-AU"/>
          </a:p>
        </p:txBody>
      </p:sp>
    </p:spTree>
    <p:extLst>
      <p:ext uri="{BB962C8B-B14F-4D97-AF65-F5344CB8AC3E}">
        <p14:creationId xmlns:p14="http://schemas.microsoft.com/office/powerpoint/2010/main" val="3679483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A4F1-9438-CD1F-2726-2B22E5E0E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60B55-A95B-55D9-C731-202D95D37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49E0B-E858-BDCB-8E3B-E80087E6578F}"/>
              </a:ext>
            </a:extLst>
          </p:cNvPr>
          <p:cNvSpPr>
            <a:spLocks noGrp="1"/>
          </p:cNvSpPr>
          <p:nvPr>
            <p:ph type="body" idx="1"/>
          </p:nvPr>
        </p:nvSpPr>
        <p:spPr/>
        <p:txBody>
          <a:bodyPr/>
          <a:lstStyle/>
          <a:p>
            <a:pPr>
              <a:lnSpc>
                <a:spcPct val="90000"/>
              </a:lnSpc>
              <a:spcBef>
                <a:spcPts val="1000"/>
              </a:spcBef>
              <a:defRPr/>
            </a:pPr>
            <a:r>
              <a:rPr lang="en-US"/>
              <a:t>Consider this scenario, [NEXT] a remote asset acts as a major electrical interconnect to critical strategic assets further down the grid. Proactively, SMR nodes are placed in a perimeter around the asset. </a:t>
            </a:r>
          </a:p>
          <a:p>
            <a:pPr>
              <a:lnSpc>
                <a:spcPct val="90000"/>
              </a:lnSpc>
              <a:spcBef>
                <a:spcPts val="1000"/>
              </a:spcBef>
              <a:defRPr/>
            </a:pPr>
            <a:r>
              <a:rPr lang="en-US"/>
              <a:t>[NEXT]</a:t>
            </a:r>
          </a:p>
          <a:p>
            <a:pPr>
              <a:lnSpc>
                <a:spcPct val="90000"/>
              </a:lnSpc>
              <a:spcBef>
                <a:spcPts val="1000"/>
              </a:spcBef>
              <a:defRPr/>
            </a:pPr>
            <a:r>
              <a:rPr lang="en-US"/>
              <a:t>Several nodes are configured to passively monitor the RF environment, characterizing what normal looks like and monitoring for significant changes and anomalies. </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The remainder of the nodes are configured to use the internode-communication transmissions as RADAR pings, measuring reflections from local airborne objects. </a:t>
            </a:r>
          </a:p>
          <a:p>
            <a:pPr>
              <a:lnSpc>
                <a:spcPct val="90000"/>
              </a:lnSpc>
              <a:spcBef>
                <a:spcPts val="1000"/>
              </a:spcBef>
              <a:defRPr/>
            </a:pPr>
            <a:r>
              <a:rPr lang="en-US"/>
              <a:t>The system is configured with pre-planned responses to anticipated threats.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Each node is powered by solar and ruggedized for the local environment, the system sits active and reporting back to the Command for months.</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t>As a lead up action to a larger strategic event, [NEXT] hostile UAVs are sent to disrupt the asset. </a:t>
            </a:r>
          </a:p>
          <a:p>
            <a:pPr>
              <a:lnSpc>
                <a:spcPct val="90000"/>
              </a:lnSpc>
              <a:spcBef>
                <a:spcPts val="1000"/>
              </a:spcBef>
              <a:defRPr/>
            </a:pPr>
            <a:r>
              <a:rPr lang="en-US"/>
              <a:t>The SMR system detects the incursion to the airspace several kilometers out from the asset. </a:t>
            </a:r>
          </a:p>
          <a:p>
            <a:pPr>
              <a:lnSpc>
                <a:spcPct val="90000"/>
              </a:lnSpc>
              <a:spcBef>
                <a:spcPts val="1000"/>
              </a:spcBef>
              <a:defRPr/>
            </a:pPr>
            <a:r>
              <a:rPr lang="en-US"/>
              <a:t>The Machine Learning identifies the threat and based on the pre-programmed threat response, the nodes cooperatively re-configure to electronic attack, [NEXT] attempting to disrupt and block the GPS and command and control link used by the threat.</a:t>
            </a:r>
            <a:endParaRPr lang="en-US">
              <a:ea typeface="Calibri"/>
              <a:cs typeface="Calibri"/>
            </a:endParaRPr>
          </a:p>
          <a:p>
            <a:pPr>
              <a:lnSpc>
                <a:spcPct val="90000"/>
              </a:lnSpc>
              <a:spcBef>
                <a:spcPts val="1000"/>
              </a:spcBef>
              <a:defRPr/>
            </a:pPr>
            <a:endParaRPr lang="en-US"/>
          </a:p>
          <a:p>
            <a:pPr>
              <a:lnSpc>
                <a:spcPct val="90000"/>
              </a:lnSpc>
              <a:spcBef>
                <a:spcPts val="1000"/>
              </a:spcBef>
              <a:defRPr/>
            </a:pPr>
            <a:r>
              <a:rPr lang="en-US">
                <a:ea typeface="Calibri" panose="020F0502020204030204"/>
                <a:cs typeface="Calibri" panose="020F0502020204030204"/>
              </a:rPr>
              <a:t>[NEXT]</a:t>
            </a:r>
            <a:endParaRPr lang="en-US"/>
          </a:p>
          <a:p>
            <a:pPr>
              <a:lnSpc>
                <a:spcPct val="90000"/>
              </a:lnSpc>
              <a:spcBef>
                <a:spcPts val="1000"/>
              </a:spcBef>
              <a:defRPr/>
            </a:pPr>
            <a:r>
              <a:rPr lang="en-US"/>
              <a:t>With GPS and Coms lost, the UAVs are ineffective in their preemptive strike on the critical infrastructure. </a:t>
            </a:r>
            <a:endParaRPr lang="en-US">
              <a:ea typeface="Calibri"/>
              <a:cs typeface="Calibri"/>
            </a:endParaRPr>
          </a:p>
          <a:p>
            <a:pPr>
              <a:lnSpc>
                <a:spcPct val="134000"/>
              </a:lnSpc>
              <a:spcBef>
                <a:spcPts val="1000"/>
              </a:spcBef>
              <a:defRPr/>
            </a:pPr>
            <a:endParaRPr lang="en-US"/>
          </a:p>
          <a:p>
            <a:pPr>
              <a:lnSpc>
                <a:spcPct val="134000"/>
              </a:lnSpc>
              <a:spcBef>
                <a:spcPts val="1000"/>
              </a:spcBef>
              <a:defRPr/>
            </a:pPr>
            <a:endParaRPr lang="en-US"/>
          </a:p>
          <a:p>
            <a:pPr>
              <a:lnSpc>
                <a:spcPct val="134000"/>
              </a:lnSpc>
              <a:spcBef>
                <a:spcPts val="1000"/>
              </a:spcBef>
              <a:defRPr/>
            </a:pPr>
            <a:endParaRPr lang="en-US"/>
          </a:p>
          <a:p>
            <a:pPr>
              <a:lnSpc>
                <a:spcPct val="134000"/>
              </a:lnSpc>
              <a:spcBef>
                <a:spcPts val="1000"/>
              </a:spcBef>
              <a:defRPr/>
            </a:pPr>
            <a:endParaRPr lang="en-US"/>
          </a:p>
          <a:p>
            <a:pPr>
              <a:lnSpc>
                <a:spcPct val="90000"/>
              </a:lnSpc>
              <a:spcBef>
                <a:spcPts val="1000"/>
              </a:spcBef>
              <a:defRPr/>
            </a:pPr>
            <a:endParaRPr lang="en-US">
              <a:ea typeface="Calibri"/>
              <a:cs typeface="Calibri"/>
            </a:endParaRPr>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a:lnSpc>
                <a:spcPct val="90000"/>
              </a:lnSpc>
              <a:spcBef>
                <a:spcPts val="1000"/>
              </a:spcBef>
              <a:defRPr/>
            </a:pPr>
            <a:endParaRPr lang="en-US"/>
          </a:p>
          <a:p>
            <a:pPr marL="0" marR="0" lvl="0" indent="0" algn="l" defTabSz="914400">
              <a:lnSpc>
                <a:spcPct val="90000"/>
              </a:lnSpc>
              <a:spcBef>
                <a:spcPts val="1000"/>
              </a:spcBef>
              <a:spcAft>
                <a:spcPts val="0"/>
              </a:spcAft>
              <a:buClrTx/>
              <a:buSzTx/>
              <a:buFontTx/>
              <a:buNone/>
              <a:tabLst/>
              <a:defRPr/>
            </a:pPr>
            <a:r>
              <a:rPr lang="en-US"/>
              <a:t>Consider this Scenario: </a:t>
            </a:r>
            <a:br>
              <a:rPr lang="en-US">
                <a:cs typeface="+mn-lt"/>
              </a:rPr>
            </a:br>
            <a:br>
              <a:rPr lang="en-US">
                <a:cs typeface="+mn-lt"/>
              </a:rPr>
            </a:br>
            <a:r>
              <a:rPr lang="en-US" sz="1200" b="0" u="none">
                <a:latin typeface="Arial"/>
                <a:cs typeface="Arial"/>
              </a:rPr>
              <a:t>SMR : SDR ML RADAR is a </a:t>
            </a:r>
            <a:r>
              <a:rPr lang="en-US" b="0" u="none"/>
              <a:t> </a:t>
            </a:r>
            <a:r>
              <a:rPr lang="en-US"/>
              <a:t>Remote Infrastructure Defense</a:t>
            </a:r>
            <a:endParaRPr lang="en-US">
              <a:ea typeface="Calibri"/>
              <a:cs typeface="Calibri"/>
            </a:endParaRPr>
          </a:p>
          <a:p>
            <a:pPr>
              <a:lnSpc>
                <a:spcPct val="90000"/>
              </a:lnSpc>
              <a:spcBef>
                <a:spcPts val="1000"/>
              </a:spcBef>
            </a:pPr>
            <a:endParaRPr lang="en-US"/>
          </a:p>
          <a:p>
            <a:pPr>
              <a:lnSpc>
                <a:spcPct val="90000"/>
              </a:lnSpc>
              <a:spcBef>
                <a:spcPts val="1000"/>
              </a:spcBef>
            </a:pPr>
            <a:r>
              <a:rPr lang="en-US"/>
              <a:t>A remote substation powers critical assets across the grid.  </a:t>
            </a:r>
            <a:endParaRPr lang="en-US">
              <a:ea typeface="Calibri"/>
              <a:cs typeface="Calibri"/>
            </a:endParaRPr>
          </a:p>
          <a:p>
            <a:pPr>
              <a:lnSpc>
                <a:spcPct val="90000"/>
              </a:lnSpc>
              <a:spcBef>
                <a:spcPts val="1000"/>
              </a:spcBef>
            </a:pPr>
            <a:endParaRPr lang="en-US"/>
          </a:p>
          <a:p>
            <a:pPr>
              <a:lnSpc>
                <a:spcPct val="90000"/>
              </a:lnSpc>
              <a:spcBef>
                <a:spcPts val="1000"/>
              </a:spcBef>
            </a:pPr>
            <a:r>
              <a:rPr lang="en-US"/>
              <a:t>Six SMR nodes form a 1-kilometer perimeter around it.  </a:t>
            </a:r>
            <a:endParaRPr lang="en-US">
              <a:ea typeface="Calibri"/>
              <a:cs typeface="Calibri"/>
            </a:endParaRPr>
          </a:p>
          <a:p>
            <a:pPr>
              <a:lnSpc>
                <a:spcPct val="90000"/>
              </a:lnSpc>
              <a:spcBef>
                <a:spcPts val="1000"/>
              </a:spcBef>
            </a:pPr>
            <a:endParaRPr lang="en-US"/>
          </a:p>
          <a:p>
            <a:pPr>
              <a:lnSpc>
                <a:spcPct val="90000"/>
              </a:lnSpc>
              <a:spcBef>
                <a:spcPts val="1000"/>
              </a:spcBef>
            </a:pPr>
            <a:r>
              <a:rPr lang="en-US"/>
              <a:t>Three nodes passively monitor radio frequencies—learning what “normal” looks like and spotting anomalies.  </a:t>
            </a:r>
            <a:endParaRPr lang="en-US">
              <a:ea typeface="Calibri"/>
              <a:cs typeface="Calibri"/>
            </a:endParaRPr>
          </a:p>
          <a:p>
            <a:pPr>
              <a:lnSpc>
                <a:spcPct val="90000"/>
              </a:lnSpc>
              <a:spcBef>
                <a:spcPts val="1000"/>
              </a:spcBef>
            </a:pPr>
            <a:r>
              <a:rPr lang="en-US"/>
              <a:t>Three others use internode pings as radar, detecting airborne objects.  </a:t>
            </a:r>
            <a:endParaRPr lang="en-US">
              <a:ea typeface="Calibri"/>
              <a:cs typeface="Calibri"/>
            </a:endParaRPr>
          </a:p>
          <a:p>
            <a:pPr>
              <a:lnSpc>
                <a:spcPct val="90000"/>
              </a:lnSpc>
              <a:spcBef>
                <a:spcPts val="1000"/>
              </a:spcBef>
            </a:pPr>
            <a:endParaRPr lang="en-US"/>
          </a:p>
          <a:p>
            <a:pPr>
              <a:lnSpc>
                <a:spcPct val="90000"/>
              </a:lnSpc>
              <a:spcBef>
                <a:spcPts val="1000"/>
              </a:spcBef>
            </a:pPr>
            <a:r>
              <a:rPr lang="en-US"/>
              <a:t>Each node is solar-powered, rugged, and reports back for months without maintenance.  </a:t>
            </a:r>
            <a:endParaRPr lang="en-US">
              <a:ea typeface="Calibri"/>
              <a:cs typeface="Calibri"/>
            </a:endParaRPr>
          </a:p>
          <a:p>
            <a:pPr>
              <a:lnSpc>
                <a:spcPct val="90000"/>
              </a:lnSpc>
              <a:spcBef>
                <a:spcPts val="1000"/>
              </a:spcBef>
            </a:pPr>
            <a:endParaRPr lang="en-US"/>
          </a:p>
          <a:p>
            <a:pPr>
              <a:lnSpc>
                <a:spcPct val="90000"/>
              </a:lnSpc>
              <a:spcBef>
                <a:spcPts val="1000"/>
              </a:spcBef>
            </a:pPr>
            <a:r>
              <a:rPr lang="en-US"/>
              <a:t>Before a major strategic event, hostile UAVs approach—armed with explosives.  </a:t>
            </a:r>
            <a:endParaRPr lang="en-US">
              <a:ea typeface="Calibri"/>
              <a:cs typeface="Calibri"/>
            </a:endParaRPr>
          </a:p>
          <a:p>
            <a:pPr>
              <a:lnSpc>
                <a:spcPct val="90000"/>
              </a:lnSpc>
              <a:spcBef>
                <a:spcPts val="1000"/>
              </a:spcBef>
            </a:pPr>
            <a:r>
              <a:rPr lang="en-US"/>
              <a:t>The system detects them kilometers out and identifies the threat.  </a:t>
            </a:r>
            <a:endParaRPr lang="en-US">
              <a:ea typeface="Calibri"/>
              <a:cs typeface="Calibri"/>
            </a:endParaRPr>
          </a:p>
          <a:p>
            <a:pPr>
              <a:lnSpc>
                <a:spcPct val="90000"/>
              </a:lnSpc>
              <a:spcBef>
                <a:spcPts val="1000"/>
              </a:spcBef>
            </a:pPr>
            <a:endParaRPr lang="en-US"/>
          </a:p>
          <a:p>
            <a:pPr>
              <a:lnSpc>
                <a:spcPct val="90000"/>
              </a:lnSpc>
              <a:spcBef>
                <a:spcPts val="1000"/>
              </a:spcBef>
            </a:pPr>
            <a:r>
              <a:rPr lang="en-US"/>
              <a:t>Instantly, three nodes jam GPS signals.  </a:t>
            </a:r>
            <a:endParaRPr lang="en-US">
              <a:ea typeface="Calibri"/>
              <a:cs typeface="Calibri"/>
            </a:endParaRPr>
          </a:p>
          <a:p>
            <a:pPr>
              <a:lnSpc>
                <a:spcPct val="90000"/>
              </a:lnSpc>
              <a:spcBef>
                <a:spcPts val="1000"/>
              </a:spcBef>
            </a:pPr>
            <a:endParaRPr lang="en-US"/>
          </a:p>
          <a:p>
            <a:pPr>
              <a:lnSpc>
                <a:spcPct val="90000"/>
              </a:lnSpc>
              <a:spcBef>
                <a:spcPts val="1000"/>
              </a:spcBef>
            </a:pPr>
            <a:r>
              <a:rPr lang="en-US"/>
              <a:t>The other three block the UAVs’ command-and-control links.  </a:t>
            </a:r>
            <a:endParaRPr lang="en-US">
              <a:ea typeface="Calibri"/>
              <a:cs typeface="Calibri"/>
            </a:endParaRPr>
          </a:p>
          <a:p>
            <a:pPr>
              <a:lnSpc>
                <a:spcPct val="90000"/>
              </a:lnSpc>
              <a:spcBef>
                <a:spcPts val="1000"/>
              </a:spcBef>
            </a:pPr>
            <a:endParaRPr lang="en-US"/>
          </a:p>
          <a:p>
            <a:pPr>
              <a:lnSpc>
                <a:spcPct val="90000"/>
              </a:lnSpc>
              <a:spcBef>
                <a:spcPts val="1000"/>
              </a:spcBef>
            </a:pPr>
            <a:r>
              <a:rPr lang="en-US"/>
              <a:t>With navigation and communications disabled, the UAVs fail.  </a:t>
            </a:r>
            <a:endParaRPr lang="en-US">
              <a:ea typeface="Calibri"/>
              <a:cs typeface="Calibri"/>
            </a:endParaRPr>
          </a:p>
          <a:p>
            <a:pPr>
              <a:lnSpc>
                <a:spcPct val="90000"/>
              </a:lnSpc>
              <a:spcBef>
                <a:spcPts val="1000"/>
              </a:spcBef>
            </a:pPr>
            <a:r>
              <a:rPr lang="en-US"/>
              <a:t>The substation stays online. The mission is protected.</a:t>
            </a:r>
            <a:endParaRPr lang="en-US">
              <a:ea typeface="Calibri"/>
              <a:cs typeface="Calibri"/>
            </a:endParaRPr>
          </a:p>
        </p:txBody>
      </p:sp>
      <p:sp>
        <p:nvSpPr>
          <p:cNvPr id="4" name="Slide Number Placeholder 3">
            <a:extLst>
              <a:ext uri="{FF2B5EF4-FFF2-40B4-BE49-F238E27FC236}">
                <a16:creationId xmlns:a16="http://schemas.microsoft.com/office/drawing/2014/main" id="{86EB11BF-0B99-826C-1225-67F07EC4BBC7}"/>
              </a:ext>
            </a:extLst>
          </p:cNvPr>
          <p:cNvSpPr>
            <a:spLocks noGrp="1"/>
          </p:cNvSpPr>
          <p:nvPr>
            <p:ph type="sldNum" sz="quarter" idx="5"/>
          </p:nvPr>
        </p:nvSpPr>
        <p:spPr/>
        <p:txBody>
          <a:bodyPr/>
          <a:lstStyle/>
          <a:p>
            <a:fld id="{E809BE3B-29E8-4801-A146-97C4DCDF41BE}" type="slidenum">
              <a:rPr lang="en-AU" smtClean="0"/>
              <a:t>6</a:t>
            </a:fld>
            <a:endParaRPr lang="en-AU"/>
          </a:p>
        </p:txBody>
      </p:sp>
    </p:spTree>
    <p:extLst>
      <p:ext uri="{BB962C8B-B14F-4D97-AF65-F5344CB8AC3E}">
        <p14:creationId xmlns:p14="http://schemas.microsoft.com/office/powerpoint/2010/main" val="1967573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i="1"/>
              <a:t>Now let’s talk about why SMR is not just an improvement—but a complete paradigm shift in detection.</a:t>
            </a:r>
          </a:p>
          <a:p>
            <a:endParaRPr lang="en-AU" i="1"/>
          </a:p>
          <a:p>
            <a:r>
              <a:rPr lang="en-US" i="1"/>
              <a:t>Traditional defence radars are rare, expensive, and mission‑critical — think of Australia’s JORN network or NATO’s long‑range air defence radars. They cost millions, need specialist crews, and must be protected at all times.</a:t>
            </a:r>
          </a:p>
          <a:p>
            <a:endParaRPr lang="en-US" i="1"/>
          </a:p>
          <a:p>
            <a:r>
              <a:rPr lang="en-US" i="1"/>
              <a:t>[Hold up USB SDR and antenna]</a:t>
            </a:r>
          </a:p>
          <a:p>
            <a:br>
              <a:rPr lang="en-US" i="1"/>
            </a:br>
            <a:r>
              <a:rPr lang="en-US" i="1"/>
              <a:t>This is different. This is digital RF — a software‑defined radio that can be a radar, a VHF receiver, a TV decoder, or a wideband transceiver. One device, many roles — replacing what used to be rare, expensive and single purpose dedicated hardware.</a:t>
            </a:r>
          </a:p>
          <a:p>
            <a:endParaRPr lang="en-US" i="1"/>
          </a:p>
          <a:p>
            <a:r>
              <a:rPr lang="en-US" i="1"/>
              <a:t>Old systems were locked into whatever they were built to do. Here, the signal becomes data, and software does the rest. </a:t>
            </a:r>
          </a:p>
          <a:p>
            <a:endParaRPr lang="en-AU" i="1"/>
          </a:p>
          <a:p>
            <a:r>
              <a:rPr lang="en-AU" i="1"/>
              <a:t>Traditional radar systems are effective, but they come with enormous costs—financially, logistically, and operationally. They’re large, heavy, and consume significant power. Their capabilities are fixed, which limits their ability to adapt as threats evolve. They require complex maintenance and, too often, become a single point of failure—if one system goes down, critical coverage is lost.</a:t>
            </a:r>
          </a:p>
          <a:p>
            <a:endParaRPr lang="en-AU" i="1"/>
          </a:p>
          <a:p>
            <a:r>
              <a:rPr lang="en-AU" i="1"/>
              <a:t>SMR takes a different path. It is lightweight, portable, and designed for low-power operation, making it suitable for deployment in environments where traditional systems simply aren’t viable. Because it’s software-defined, SMR can be continuously updated to meet emerging challenges. </a:t>
            </a:r>
          </a:p>
          <a:p>
            <a:endParaRPr lang="en-AU" i="1"/>
          </a:p>
          <a:p>
            <a:r>
              <a:rPr lang="en-AU" i="1"/>
              <a:t>And unlike centralised systems, SMR operates as a self-healing mesh, so even if one node is compromised, the network automatically reconfigures itself. That ensures resilience and persistence across the battlespace or critical infrastructure sites.</a:t>
            </a:r>
          </a:p>
          <a:p>
            <a:endParaRPr lang="en-AU" i="1"/>
          </a:p>
          <a:p>
            <a:r>
              <a:rPr lang="en-AU" i="1"/>
              <a:t>In short, SMR doesn’t just improve on traditional radar—it redefines surveillance: affordable, adaptable, and resilient for the future of defence and security.</a:t>
            </a:r>
          </a:p>
          <a:p>
            <a:endParaRPr lang="en-AU" i="1"/>
          </a:p>
        </p:txBody>
      </p:sp>
      <p:sp>
        <p:nvSpPr>
          <p:cNvPr id="4" name="Slide Number Placeholder 3"/>
          <p:cNvSpPr>
            <a:spLocks noGrp="1"/>
          </p:cNvSpPr>
          <p:nvPr>
            <p:ph type="sldNum" sz="quarter" idx="5"/>
          </p:nvPr>
        </p:nvSpPr>
        <p:spPr/>
        <p:txBody>
          <a:bodyPr/>
          <a:lstStyle/>
          <a:p>
            <a:fld id="{E809BE3B-29E8-4801-A146-97C4DCDF41BE}" type="slidenum">
              <a:rPr lang="en-AU" smtClean="0"/>
              <a:t>7</a:t>
            </a:fld>
            <a:endParaRPr lang="en-AU"/>
          </a:p>
        </p:txBody>
      </p:sp>
    </p:spTree>
    <p:extLst>
      <p:ext uri="{BB962C8B-B14F-4D97-AF65-F5344CB8AC3E}">
        <p14:creationId xmlns:p14="http://schemas.microsoft.com/office/powerpoint/2010/main" val="1230503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ea typeface="Calibri"/>
                <a:cs typeface="Calibri"/>
              </a:rPr>
              <a:t>There is a </a:t>
            </a:r>
            <a:r>
              <a:rPr lang="en-AU" sz="1200" i="1">
                <a:latin typeface="+mn-lt"/>
                <a:ea typeface="Calibri"/>
                <a:cs typeface="Calibri"/>
              </a:rPr>
              <a:t>Collaboration Opportunity when </a:t>
            </a:r>
            <a:r>
              <a:rPr lang="en-AU" sz="1200" b="0" i="1" kern="1200">
                <a:solidFill>
                  <a:schemeClr val="tx1"/>
                </a:solidFill>
                <a:effectLst/>
                <a:latin typeface="+mn-lt"/>
                <a:ea typeface="+mn-ea"/>
                <a:cs typeface="+mn-cs"/>
              </a:rPr>
              <a:t>Industry brings innovation. Defence provides mission focus. Academia delivers research excellence.</a:t>
            </a:r>
            <a:endParaRPr lang="en-US" i="1">
              <a:ea typeface="Calibri"/>
              <a:cs typeface="Calibri"/>
            </a:endParaRPr>
          </a:p>
          <a:p>
            <a:endParaRPr lang="en-US" i="1"/>
          </a:p>
          <a:p>
            <a:r>
              <a:rPr lang="en-US" i="1"/>
              <a:t>With a software defined radio, when you change the code, you change capability required to support the new mission .</a:t>
            </a:r>
          </a:p>
          <a:p>
            <a:endParaRPr lang="en-US" i="1"/>
          </a:p>
          <a:p>
            <a:r>
              <a:rPr lang="en-US" i="1"/>
              <a:t>That means it can be reconfigured, upgraded, or repurposed in the field — no new hardware, no obsolescence.</a:t>
            </a:r>
          </a:p>
          <a:p>
            <a:endParaRPr lang="en-US" i="1"/>
          </a:p>
          <a:p>
            <a:r>
              <a:rPr lang="en-US" i="1"/>
              <a:t>By developing the software together — industry, defence, and academia — we deliver persistent monitoring, secure infrastructure, and a strategic edge.</a:t>
            </a:r>
          </a:p>
          <a:p>
            <a:endParaRPr lang="en-US" i="1"/>
          </a:p>
          <a:p>
            <a:r>
              <a:rPr lang="en-US" i="1"/>
              <a:t>And while a mil‑spec radio might cost $50,000 and demand constant safeguarding, ours SMR nodes are intentionally low‑cost and low‑risk. </a:t>
            </a:r>
          </a:p>
          <a:p>
            <a:endParaRPr lang="en-US" i="1"/>
          </a:p>
          <a:p>
            <a:r>
              <a:rPr lang="en-US" i="1"/>
              <a:t>Commanders can deploy hundreds — and with self‑wipe, they never become a liability.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5"/>
          </p:nvPr>
        </p:nvSpPr>
        <p:spPr/>
        <p:txBody>
          <a:bodyPr/>
          <a:lstStyle/>
          <a:p>
            <a:fld id="{E809BE3B-29E8-4801-A146-97C4DCDF41BE}" type="slidenum">
              <a:rPr lang="en-AU" smtClean="0"/>
              <a:t>8</a:t>
            </a:fld>
            <a:endParaRPr lang="en-AU"/>
          </a:p>
        </p:txBody>
      </p:sp>
    </p:spTree>
    <p:extLst>
      <p:ext uri="{BB962C8B-B14F-4D97-AF65-F5344CB8AC3E}">
        <p14:creationId xmlns:p14="http://schemas.microsoft.com/office/powerpoint/2010/main" val="1222666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3BE1B-241A-E6BB-20D0-DF2926CD8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FF136-0B25-11D1-829A-899A8C2F7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4B10-42AE-D297-2017-6DECB5AE1043}"/>
              </a:ext>
            </a:extLst>
          </p:cNvPr>
          <p:cNvSpPr>
            <a:spLocks noGrp="1"/>
          </p:cNvSpPr>
          <p:nvPr>
            <p:ph type="body" idx="1"/>
          </p:nvPr>
        </p:nvSpPr>
        <p:spPr/>
        <p:txBody>
          <a:bodyPr/>
          <a:lstStyle/>
          <a:p>
            <a:r>
              <a:rPr lang="en-AU" b="1" dirty="0"/>
              <a:t>Realizing the SMR Vision Requires Collaboration</a:t>
            </a:r>
          </a:p>
          <a:p>
            <a:br>
              <a:rPr lang="en-AU" dirty="0"/>
            </a:br>
            <a:r>
              <a:rPr lang="en-AU" dirty="0"/>
              <a:t>Transforming potential into capability through joint effort:</a:t>
            </a:r>
          </a:p>
          <a:p>
            <a:endParaRPr lang="en-AU" b="1" dirty="0"/>
          </a:p>
          <a:p>
            <a:r>
              <a:rPr lang="en-AU" b="1" dirty="0"/>
              <a:t>Industry</a:t>
            </a:r>
            <a:r>
              <a:rPr lang="en-AU" dirty="0"/>
              <a:t>: Lead hardware development and scalable production.</a:t>
            </a:r>
          </a:p>
          <a:p>
            <a:endParaRPr lang="en-AU" b="1" dirty="0"/>
          </a:p>
          <a:p>
            <a:r>
              <a:rPr lang="en-AU" b="1" dirty="0"/>
              <a:t>Academia</a:t>
            </a:r>
            <a:r>
              <a:rPr lang="en-AU" dirty="0"/>
              <a:t>: Partner with industry to advance signal processing codecs and machine learning training, both realised via software. Proofing via simulation.</a:t>
            </a:r>
          </a:p>
          <a:p>
            <a:endParaRPr lang="en-AU" b="1" dirty="0"/>
          </a:p>
          <a:p>
            <a:r>
              <a:rPr lang="en-AU" b="1" dirty="0"/>
              <a:t>Defence (ADF)</a:t>
            </a:r>
            <a:r>
              <a:rPr lang="en-AU" dirty="0"/>
              <a:t>: Field testing and provide sensor samples and also drive integration and ensure alignment with operator requirements.</a:t>
            </a:r>
          </a:p>
          <a:p>
            <a:endParaRPr lang="en-AU" dirty="0"/>
          </a:p>
          <a:p>
            <a:r>
              <a:rPr lang="en-AU" dirty="0"/>
              <a:t>Together, these domains unlock sovereign capability through innovation, adaptability, and mission focus.</a:t>
            </a: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SMR has multiple technology paths that need maturing.</a:t>
            </a:r>
            <a:endParaRPr lang="en-US" dirty="0"/>
          </a:p>
          <a:p>
            <a:endParaRPr lang="en-US" dirty="0">
              <a:ea typeface="Calibri"/>
              <a:cs typeface="Calibri"/>
            </a:endParaRPr>
          </a:p>
          <a:p>
            <a:r>
              <a:rPr lang="en-US" dirty="0">
                <a:ea typeface="Calibri"/>
                <a:cs typeface="Calibri"/>
              </a:rPr>
              <a:t>There are three, largely independent development streams,</a:t>
            </a:r>
          </a:p>
          <a:p>
            <a:endParaRPr lang="en-US" dirty="0">
              <a:ea typeface="Calibri"/>
              <a:cs typeface="Calibri"/>
            </a:endParaRPr>
          </a:p>
          <a:p>
            <a:r>
              <a:rPr lang="en-US" dirty="0">
                <a:ea typeface="Calibri"/>
                <a:cs typeface="Calibri"/>
              </a:rPr>
              <a:t>  Hardware : Node hardware development (Blue), </a:t>
            </a:r>
          </a:p>
          <a:p>
            <a:endParaRPr lang="en-US" dirty="0">
              <a:ea typeface="Calibri"/>
              <a:cs typeface="Calibri"/>
            </a:endParaRPr>
          </a:p>
          <a:p>
            <a:r>
              <a:rPr lang="en-US" dirty="0">
                <a:ea typeface="Calibri"/>
                <a:cs typeface="Calibri"/>
              </a:rPr>
              <a:t>  Software : RF processing and ML training(Green) and   </a:t>
            </a:r>
          </a:p>
          <a:p>
            <a:r>
              <a:rPr lang="en-US" dirty="0">
                <a:ea typeface="Calibri"/>
                <a:cs typeface="Calibri"/>
              </a:rPr>
              <a:t>  </a:t>
            </a:r>
          </a:p>
          <a:p>
            <a:r>
              <a:rPr lang="en-US" dirty="0">
                <a:ea typeface="Calibri"/>
                <a:cs typeface="Calibri"/>
              </a:rPr>
              <a:t>  Integration : Most importantly ADF and operator integration (Purple) to enable decision making.</a:t>
            </a:r>
          </a:p>
          <a:p>
            <a:endParaRPr lang="en-US" dirty="0">
              <a:ea typeface="Calibri"/>
              <a:cs typeface="Calibri"/>
            </a:endParaRPr>
          </a:p>
          <a:p>
            <a:r>
              <a:rPr lang="en-US" dirty="0">
                <a:ea typeface="Calibri"/>
                <a:cs typeface="Calibri"/>
              </a:rPr>
              <a:t>There is the opportunity to incrementally develop each of these streams independently, </a:t>
            </a:r>
          </a:p>
          <a:p>
            <a:endParaRPr lang="en-US" dirty="0">
              <a:ea typeface="Calibri"/>
              <a:cs typeface="Calibri"/>
            </a:endParaRPr>
          </a:p>
          <a:p>
            <a:r>
              <a:rPr lang="en-US" dirty="0">
                <a:ea typeface="Calibri"/>
                <a:cs typeface="Calibri"/>
              </a:rPr>
              <a:t>- Industry partners are likely best suited to developing the hardware,</a:t>
            </a:r>
          </a:p>
          <a:p>
            <a:endParaRPr lang="en-US" dirty="0">
              <a:ea typeface="Calibri"/>
              <a:cs typeface="Calibri"/>
            </a:endParaRPr>
          </a:p>
          <a:p>
            <a:r>
              <a:rPr lang="en-US" dirty="0">
                <a:ea typeface="Calibri"/>
                <a:cs typeface="Calibri"/>
              </a:rPr>
              <a:t>- Academic partners with industry to develop the SDR and ML software and</a:t>
            </a:r>
          </a:p>
          <a:p>
            <a:endParaRPr lang="en-US" dirty="0">
              <a:ea typeface="Calibri"/>
              <a:cs typeface="Calibri"/>
            </a:endParaRPr>
          </a:p>
          <a:p>
            <a:r>
              <a:rPr lang="en-US" dirty="0">
                <a:ea typeface="Calibri"/>
                <a:cs typeface="Calibri"/>
              </a:rPr>
              <a:t>- Defence to drive integration to meet operator needs.</a:t>
            </a:r>
          </a:p>
          <a:p>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8ED680AE-88FF-F681-C835-9A054858AA93}"/>
              </a:ext>
            </a:extLst>
          </p:cNvPr>
          <p:cNvSpPr>
            <a:spLocks noGrp="1"/>
          </p:cNvSpPr>
          <p:nvPr>
            <p:ph type="sldNum" sz="quarter" idx="5"/>
          </p:nvPr>
        </p:nvSpPr>
        <p:spPr/>
        <p:txBody>
          <a:bodyPr/>
          <a:lstStyle/>
          <a:p>
            <a:fld id="{E809BE3B-29E8-4801-A146-97C4DCDF41BE}" type="slidenum">
              <a:rPr lang="en-AU" smtClean="0"/>
              <a:t>9</a:t>
            </a:fld>
            <a:endParaRPr lang="en-AU"/>
          </a:p>
        </p:txBody>
      </p:sp>
    </p:spTree>
    <p:extLst>
      <p:ext uri="{BB962C8B-B14F-4D97-AF65-F5344CB8AC3E}">
        <p14:creationId xmlns:p14="http://schemas.microsoft.com/office/powerpoint/2010/main" val="3023997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3" descr="C:\Users\glen.mcdermott1\AppData\Local\Microsoft\Windows\INetCache\Content.MSO\3A01CB49.tm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473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96975"/>
            <a:ext cx="10972800" cy="49291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5"/>
          <p:cNvSpPr>
            <a:spLocks noGrp="1" noChangeArrowheads="1"/>
          </p:cNvSpPr>
          <p:nvPr>
            <p:ph type="dt" sz="half" idx="10"/>
          </p:nvPr>
        </p:nvSpPr>
        <p:spPr>
          <a:xfrm>
            <a:off x="609600" y="6245225"/>
            <a:ext cx="2844800" cy="476250"/>
          </a:xfrm>
          <a:prstGeom prst="rect">
            <a:avLst/>
          </a:prstGeom>
        </p:spPr>
        <p:txBody>
          <a:bodyPr/>
          <a:lstStyle>
            <a:lvl1pPr eaLnBrk="1" hangingPunct="1">
              <a:defRPr/>
            </a:lvl1pPr>
          </a:lstStyle>
          <a:p>
            <a:pPr>
              <a:defRPr/>
            </a:pPr>
            <a:endParaRPr lang="en-AU" altLang="en-US"/>
          </a:p>
        </p:txBody>
      </p:sp>
      <p:sp>
        <p:nvSpPr>
          <p:cNvPr id="5" name="Rectangle 6"/>
          <p:cNvSpPr>
            <a:spLocks noGrp="1" noChangeArrowheads="1"/>
          </p:cNvSpPr>
          <p:nvPr>
            <p:ph type="ftr" sz="quarter" idx="11"/>
          </p:nvPr>
        </p:nvSpPr>
        <p:spPr>
          <a:xfrm>
            <a:off x="4165600" y="6245225"/>
            <a:ext cx="3860800" cy="476250"/>
          </a:xfrm>
          <a:prstGeom prst="rect">
            <a:avLst/>
          </a:prstGeom>
        </p:spPr>
        <p:txBody>
          <a:bodyPr/>
          <a:lstStyle>
            <a:lvl1pPr eaLnBrk="1" hangingPunct="1">
              <a:defRPr/>
            </a:lvl1pPr>
          </a:lstStyle>
          <a:p>
            <a:pPr>
              <a:defRPr/>
            </a:pPr>
            <a:endParaRPr lang="en-AU" altLang="en-US"/>
          </a:p>
        </p:txBody>
      </p:sp>
      <p:sp>
        <p:nvSpPr>
          <p:cNvPr id="6" name="Rectangle 7"/>
          <p:cNvSpPr>
            <a:spLocks noGrp="1" noChangeArrowheads="1"/>
          </p:cNvSpPr>
          <p:nvPr>
            <p:ph type="sldNum" sz="quarter" idx="12"/>
          </p:nvPr>
        </p:nvSpPr>
        <p:spPr>
          <a:xfrm>
            <a:off x="8737600" y="6245225"/>
            <a:ext cx="2844800" cy="476250"/>
          </a:xfrm>
          <a:prstGeom prst="rect">
            <a:avLst/>
          </a:prstGeom>
        </p:spPr>
        <p:txBody>
          <a:bodyPr/>
          <a:lstStyle>
            <a:lvl1pPr eaLnBrk="1" hangingPunct="1">
              <a:defRPr/>
            </a:lvl1pPr>
          </a:lstStyle>
          <a:p>
            <a:pPr>
              <a:defRPr/>
            </a:pPr>
            <a:endParaRPr lang="en-US" altLang="en-US"/>
          </a:p>
        </p:txBody>
      </p:sp>
    </p:spTree>
    <p:extLst>
      <p:ext uri="{BB962C8B-B14F-4D97-AF65-F5344CB8AC3E}">
        <p14:creationId xmlns:p14="http://schemas.microsoft.com/office/powerpoint/2010/main" val="13164471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8"/>
            <a:ext cx="10972800" cy="63944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49299152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390525" y="638174"/>
            <a:ext cx="11367982" cy="704851"/>
          </a:xfrm>
          <a:prstGeom prst="rect">
            <a:avLst/>
          </a:prstGeom>
        </p:spPr>
        <p:txBody>
          <a:bodyPr/>
          <a:lstStyle>
            <a:lvl1pPr algn="l">
              <a:defRPr>
                <a:solidFill>
                  <a:schemeClr val="tx1"/>
                </a:solidFill>
              </a:defRPr>
            </a:lvl1pPr>
          </a:lstStyle>
          <a:p>
            <a:r>
              <a:rPr lang="en-US"/>
              <a:t>Click to edit Master title style</a:t>
            </a:r>
            <a:endParaRPr lang="en-AU"/>
          </a:p>
        </p:txBody>
      </p:sp>
      <p:sp>
        <p:nvSpPr>
          <p:cNvPr id="8" name="Content Placeholder 2"/>
          <p:cNvSpPr>
            <a:spLocks noGrp="1"/>
          </p:cNvSpPr>
          <p:nvPr>
            <p:ph idx="1"/>
          </p:nvPr>
        </p:nvSpPr>
        <p:spPr>
          <a:xfrm>
            <a:off x="390525" y="1751011"/>
            <a:ext cx="11487926" cy="460375"/>
          </a:xfrm>
          <a:prstGeom prst="rect">
            <a:avLst/>
          </a:prstGeom>
        </p:spPr>
        <p:txBody>
          <a:bodyPr/>
          <a:lstStyle>
            <a:lvl1pPr>
              <a:defRPr b="0"/>
            </a:lvl1pPr>
          </a:lstStyle>
          <a:p>
            <a:pPr lvl="0"/>
            <a:r>
              <a:rPr lang="en-US"/>
              <a:t>Edit Master text styles</a:t>
            </a:r>
          </a:p>
        </p:txBody>
      </p:sp>
    </p:spTree>
    <p:extLst>
      <p:ext uri="{BB962C8B-B14F-4D97-AF65-F5344CB8AC3E}">
        <p14:creationId xmlns:p14="http://schemas.microsoft.com/office/powerpoint/2010/main" val="373673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AU"/>
          </a:p>
        </p:txBody>
      </p:sp>
      <p:sp>
        <p:nvSpPr>
          <p:cNvPr id="4" name="Slide Number Placeholder 3"/>
          <p:cNvSpPr>
            <a:spLocks noGrp="1"/>
          </p:cNvSpPr>
          <p:nvPr>
            <p:ph type="sldNum" sz="quarter" idx="10"/>
          </p:nvPr>
        </p:nvSpPr>
        <p:spPr/>
        <p:txBody>
          <a:bodyPr/>
          <a:lstStyle>
            <a:lvl1pPr>
              <a:defRPr/>
            </a:lvl1pPr>
          </a:lstStyle>
          <a:p>
            <a:fld id="{FF7FDC6D-4A33-4E80-841E-F8D526C57D2A}"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475746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18AFB33C-76CB-414C-AACA-5B2864E4604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209824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B87979F4-68B6-4556-96FE-0A5ADB8FD959}"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37753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2060575"/>
            <a:ext cx="5384800"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2060575"/>
            <a:ext cx="5384800" cy="4065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Slide Number Placeholder 4"/>
          <p:cNvSpPr>
            <a:spLocks noGrp="1"/>
          </p:cNvSpPr>
          <p:nvPr>
            <p:ph type="sldNum" sz="quarter" idx="10"/>
          </p:nvPr>
        </p:nvSpPr>
        <p:spPr/>
        <p:txBody>
          <a:bodyPr/>
          <a:lstStyle>
            <a:lvl1pPr>
              <a:defRPr/>
            </a:lvl1pPr>
          </a:lstStyle>
          <a:p>
            <a:fld id="{CEB02BD4-2DD6-4F8D-987B-4FDA77581AF4}"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2278915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0"/>
          </p:nvPr>
        </p:nvSpPr>
        <p:spPr/>
        <p:txBody>
          <a:bodyPr/>
          <a:lstStyle>
            <a:lvl1pPr>
              <a:defRPr/>
            </a:lvl1pPr>
          </a:lstStyle>
          <a:p>
            <a:fld id="{68CAA108-ECFA-4C6A-8E10-A70DCF5531E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276744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9533F0C2-1B75-4F75-A790-4BD2048CC485}"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199898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5D5BDEB-7283-45F2-99F1-E8BDEF0F4E2B}"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71905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390525" y="638174"/>
            <a:ext cx="11367982" cy="704851"/>
          </a:xfrm>
          <a:prstGeom prst="rect">
            <a:avLst/>
          </a:prstGeom>
        </p:spPr>
        <p:txBody>
          <a:bodyPr/>
          <a:lstStyle>
            <a:lvl1pPr algn="l">
              <a:defRPr>
                <a:solidFill>
                  <a:schemeClr val="tx1"/>
                </a:solidFill>
              </a:defRPr>
            </a:lvl1pPr>
          </a:lstStyle>
          <a:p>
            <a:r>
              <a:rPr lang="en-US"/>
              <a:t>Click to edit Master title style</a:t>
            </a:r>
            <a:endParaRPr lang="en-AU"/>
          </a:p>
        </p:txBody>
      </p:sp>
      <p:sp>
        <p:nvSpPr>
          <p:cNvPr id="8" name="Content Placeholder 2"/>
          <p:cNvSpPr>
            <a:spLocks noGrp="1"/>
          </p:cNvSpPr>
          <p:nvPr>
            <p:ph idx="1"/>
          </p:nvPr>
        </p:nvSpPr>
        <p:spPr>
          <a:xfrm>
            <a:off x="390525" y="1751011"/>
            <a:ext cx="11487926" cy="460375"/>
          </a:xfrm>
          <a:prstGeom prst="rect">
            <a:avLst/>
          </a:prstGeom>
        </p:spPr>
        <p:txBody>
          <a:bodyPr/>
          <a:lstStyle>
            <a:lvl1pPr>
              <a:defRPr b="0"/>
            </a:lvl1pPr>
          </a:lstStyle>
          <a:p>
            <a:pPr lvl="0"/>
            <a:r>
              <a:rPr lang="en-US"/>
              <a:t>Edit Master text styles</a:t>
            </a:r>
          </a:p>
        </p:txBody>
      </p:sp>
    </p:spTree>
    <p:extLst>
      <p:ext uri="{BB962C8B-B14F-4D97-AF65-F5344CB8AC3E}">
        <p14:creationId xmlns:p14="http://schemas.microsoft.com/office/powerpoint/2010/main" val="28029511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7A779152-0802-4038-95C1-C12D8B17509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2176325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6EA6F4CA-01CB-4EB7-B0B3-55D443A53E5F}"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988202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474953E9-6C31-4BB9-82D1-CA88E6AA959A}"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049347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52513"/>
            <a:ext cx="2743200" cy="507365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0" y="1052513"/>
            <a:ext cx="8026400" cy="5073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7A20F1D9-92C0-44C4-B14D-A9D059D27562}"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2002387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1" hasCustomPrompt="1"/>
          </p:nvPr>
        </p:nvSpPr>
        <p:spPr>
          <a:xfrm>
            <a:off x="601786" y="203863"/>
            <a:ext cx="10574092"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3989427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AU"/>
          </a:p>
        </p:txBody>
      </p:sp>
      <p:sp>
        <p:nvSpPr>
          <p:cNvPr id="4" name="Slide Number Placeholder 3"/>
          <p:cNvSpPr>
            <a:spLocks noGrp="1"/>
          </p:cNvSpPr>
          <p:nvPr>
            <p:ph type="sldNum" sz="quarter" idx="10"/>
          </p:nvPr>
        </p:nvSpPr>
        <p:spPr/>
        <p:txBody>
          <a:bodyPr/>
          <a:lstStyle>
            <a:lvl1pPr>
              <a:defRPr/>
            </a:lvl1pPr>
          </a:lstStyle>
          <a:p>
            <a:fld id="{FF7FDC6D-4A33-4E80-841E-F8D526C57D2A}"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20653609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18AFB33C-76CB-414C-AACA-5B2864E4604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688425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tx1"/>
                </a:solidFill>
              </a:defRPr>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B87979F4-68B6-4556-96FE-0A5ADB8FD959}"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790214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609600" y="1196752"/>
            <a:ext cx="53848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196752"/>
            <a:ext cx="53848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Slide Number Placeholder 4"/>
          <p:cNvSpPr>
            <a:spLocks noGrp="1"/>
          </p:cNvSpPr>
          <p:nvPr>
            <p:ph type="sldNum" sz="quarter" idx="10"/>
          </p:nvPr>
        </p:nvSpPr>
        <p:spPr/>
        <p:txBody>
          <a:bodyPr/>
          <a:lstStyle>
            <a:lvl1pPr>
              <a:defRPr/>
            </a:lvl1pPr>
          </a:lstStyle>
          <a:p>
            <a:fld id="{CEB02BD4-2DD6-4F8D-987B-4FDA77581AF4}"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391416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44624"/>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052736"/>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44824"/>
            <a:ext cx="5386917" cy="4281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8" y="1052736"/>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844824"/>
            <a:ext cx="5389033" cy="4281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0"/>
          </p:nvPr>
        </p:nvSpPr>
        <p:spPr/>
        <p:txBody>
          <a:bodyPr/>
          <a:lstStyle>
            <a:lvl1pPr>
              <a:defRPr/>
            </a:lvl1pPr>
          </a:lstStyle>
          <a:p>
            <a:fld id="{68CAA108-ECFA-4C6A-8E10-A70DCF5531E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104301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FFF834-B213-2E4C-AEE5-900A15AF39D8}"/>
              </a:ext>
            </a:extLst>
          </p:cNvPr>
          <p:cNvSpPr>
            <a:spLocks noGrp="1"/>
          </p:cNvSpPr>
          <p:nvPr>
            <p:ph type="dt" sz="half" idx="10"/>
          </p:nvPr>
        </p:nvSpPr>
        <p:spPr/>
        <p:txBody>
          <a:bodyPr/>
          <a:lstStyle/>
          <a:p>
            <a:fld id="{1E66697B-D8CF-4AE2-BDF5-35FC46803E1B}" type="datetimeFigureOut">
              <a:rPr lang="en-AU" smtClean="0"/>
              <a:t>25/09/2025</a:t>
            </a:fld>
            <a:endParaRPr lang="en-AU"/>
          </a:p>
        </p:txBody>
      </p:sp>
      <p:sp>
        <p:nvSpPr>
          <p:cNvPr id="3" name="Footer Placeholder 2">
            <a:extLst>
              <a:ext uri="{FF2B5EF4-FFF2-40B4-BE49-F238E27FC236}">
                <a16:creationId xmlns:a16="http://schemas.microsoft.com/office/drawing/2014/main" id="{6525302E-5F83-3341-9B1A-1DD6E49EA2D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D1E3B32-E26D-0504-CEB9-A18239C11E50}"/>
              </a:ext>
            </a:extLst>
          </p:cNvPr>
          <p:cNvSpPr>
            <a:spLocks noGrp="1"/>
          </p:cNvSpPr>
          <p:nvPr>
            <p:ph type="sldNum" sz="quarter" idx="12"/>
          </p:nvPr>
        </p:nvSpPr>
        <p:spPr/>
        <p:txBody>
          <a:bodyPr/>
          <a:lstStyle/>
          <a:p>
            <a:fld id="{4C2AFAA1-9041-4E80-9B7A-FD85202E6BD6}" type="slidenum">
              <a:rPr lang="en-AU" smtClean="0"/>
              <a:t>‹#›</a:t>
            </a:fld>
            <a:endParaRPr lang="en-AU"/>
          </a:p>
        </p:txBody>
      </p:sp>
    </p:spTree>
    <p:extLst>
      <p:ext uri="{BB962C8B-B14F-4D97-AF65-F5344CB8AC3E}">
        <p14:creationId xmlns:p14="http://schemas.microsoft.com/office/powerpoint/2010/main" val="3764388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9533F0C2-1B75-4F75-A790-4BD2048CC485}"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658286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5D5BDEB-7283-45F2-99F1-E8BDEF0F4E2B}"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529263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114822"/>
            <a:ext cx="4011084" cy="1162050"/>
          </a:xfrm>
        </p:spPr>
        <p:txBody>
          <a:bodyPr anchor="b"/>
          <a:lstStyle>
            <a:lvl1pPr algn="l">
              <a:defRPr sz="2000" b="1">
                <a:solidFill>
                  <a:schemeClr val="tx1"/>
                </a:solidFill>
              </a:defRPr>
            </a:lvl1pPr>
          </a:lstStyle>
          <a:p>
            <a:r>
              <a:rPr lang="en-US"/>
              <a:t>Click to edit Master title style</a:t>
            </a:r>
            <a:endParaRPr lang="en-AU"/>
          </a:p>
        </p:txBody>
      </p:sp>
      <p:sp>
        <p:nvSpPr>
          <p:cNvPr id="3" name="Content Placeholder 2"/>
          <p:cNvSpPr>
            <a:spLocks noGrp="1"/>
          </p:cNvSpPr>
          <p:nvPr>
            <p:ph idx="1"/>
          </p:nvPr>
        </p:nvSpPr>
        <p:spPr>
          <a:xfrm>
            <a:off x="4766733" y="1124744"/>
            <a:ext cx="6815667" cy="5001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1" y="2348880"/>
            <a:ext cx="4011084" cy="377728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7A779152-0802-4038-95C1-C12D8B175097}"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42268321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1196751"/>
            <a:ext cx="7315200" cy="353082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6EA6F4CA-01CB-4EB7-B0B3-55D443A53E5F}"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3759577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474953E9-6C31-4BB9-82D1-CA88E6AA959A}"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0293132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52513"/>
            <a:ext cx="2743200" cy="507365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609600" y="1052513"/>
            <a:ext cx="8026400" cy="5073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Slide Number Placeholder 3"/>
          <p:cNvSpPr>
            <a:spLocks noGrp="1"/>
          </p:cNvSpPr>
          <p:nvPr>
            <p:ph type="sldNum" sz="quarter" idx="10"/>
          </p:nvPr>
        </p:nvSpPr>
        <p:spPr/>
        <p:txBody>
          <a:bodyPr/>
          <a:lstStyle>
            <a:lvl1pPr>
              <a:defRPr/>
            </a:lvl1pPr>
          </a:lstStyle>
          <a:p>
            <a:fld id="{7A20F1D9-92C0-44C4-B14D-A9D059D27562}" type="slidenum">
              <a:rPr lang="en-AU" altLang="en-US">
                <a:solidFill>
                  <a:srgbClr val="000000"/>
                </a:solidFill>
              </a:rPr>
              <a:pPr/>
              <a:t>‹#›</a:t>
            </a:fld>
            <a:endParaRPr lang="en-AU" altLang="en-US">
              <a:solidFill>
                <a:srgbClr val="000000"/>
              </a:solidFill>
            </a:endParaRPr>
          </a:p>
        </p:txBody>
      </p:sp>
    </p:spTree>
    <p:extLst>
      <p:ext uri="{BB962C8B-B14F-4D97-AF65-F5344CB8AC3E}">
        <p14:creationId xmlns:p14="http://schemas.microsoft.com/office/powerpoint/2010/main" val="12725397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1" hasCustomPrompt="1"/>
          </p:nvPr>
        </p:nvSpPr>
        <p:spPr>
          <a:xfrm>
            <a:off x="601786" y="203863"/>
            <a:ext cx="10574092" cy="169200"/>
          </a:xfrm>
        </p:spPr>
        <p:txBody>
          <a:bodyPr anchor="b"/>
          <a:lstStyle>
            <a:lvl1pPr>
              <a:spcAft>
                <a:spcPts val="0"/>
              </a:spcAft>
              <a:defRPr sz="1200"/>
            </a:lvl1pPr>
          </a:lstStyle>
          <a:p>
            <a:pPr lvl="0"/>
            <a:r>
              <a:rPr lang="en-US"/>
              <a:t>Super title here</a:t>
            </a:r>
          </a:p>
        </p:txBody>
      </p:sp>
    </p:spTree>
    <p:extLst>
      <p:ext uri="{BB962C8B-B14F-4D97-AF65-F5344CB8AC3E}">
        <p14:creationId xmlns:p14="http://schemas.microsoft.com/office/powerpoint/2010/main" val="37002430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981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390525" y="638174"/>
            <a:ext cx="11367982" cy="704851"/>
          </a:xfrm>
          <a:prstGeom prst="rect">
            <a:avLst/>
          </a:prstGeom>
        </p:spPr>
        <p:txBody>
          <a:bodyPr/>
          <a:lstStyle>
            <a:lvl1pPr algn="l">
              <a:defRPr>
                <a:solidFill>
                  <a:schemeClr val="tx1"/>
                </a:solidFill>
              </a:defRPr>
            </a:lvl1pPr>
          </a:lstStyle>
          <a:p>
            <a:r>
              <a:rPr lang="en-US"/>
              <a:t>Click to edit Master title style</a:t>
            </a:r>
            <a:endParaRPr lang="en-AU"/>
          </a:p>
        </p:txBody>
      </p:sp>
      <p:sp>
        <p:nvSpPr>
          <p:cNvPr id="8" name="Content Placeholder 2"/>
          <p:cNvSpPr>
            <a:spLocks noGrp="1"/>
          </p:cNvSpPr>
          <p:nvPr>
            <p:ph idx="1"/>
          </p:nvPr>
        </p:nvSpPr>
        <p:spPr>
          <a:xfrm>
            <a:off x="390525" y="1751011"/>
            <a:ext cx="11487926" cy="460375"/>
          </a:xfrm>
          <a:prstGeom prst="rect">
            <a:avLst/>
          </a:prstGeom>
        </p:spPr>
        <p:txBody>
          <a:bodyPr/>
          <a:lstStyle>
            <a:lvl1pPr>
              <a:defRPr b="0"/>
            </a:lvl1pPr>
          </a:lstStyle>
          <a:p>
            <a:pPr lvl="0"/>
            <a:r>
              <a:rPr lang="en-US"/>
              <a:t>Edit Master text styles</a:t>
            </a:r>
          </a:p>
        </p:txBody>
      </p:sp>
    </p:spTree>
    <p:extLst>
      <p:ext uri="{BB962C8B-B14F-4D97-AF65-F5344CB8AC3E}">
        <p14:creationId xmlns:p14="http://schemas.microsoft.com/office/powerpoint/2010/main" val="2862804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390525" y="638174"/>
            <a:ext cx="11367982" cy="704851"/>
          </a:xfrm>
          <a:prstGeom prst="rect">
            <a:avLst/>
          </a:prstGeom>
        </p:spPr>
        <p:txBody>
          <a:bodyPr/>
          <a:lstStyle>
            <a:lvl1pPr algn="l">
              <a:defRPr>
                <a:solidFill>
                  <a:schemeClr val="tx1"/>
                </a:solidFill>
              </a:defRPr>
            </a:lvl1pPr>
          </a:lstStyle>
          <a:p>
            <a:r>
              <a:rPr lang="en-US"/>
              <a:t>Click to edit Master title style</a:t>
            </a:r>
            <a:endParaRPr lang="en-AU"/>
          </a:p>
        </p:txBody>
      </p:sp>
      <p:sp>
        <p:nvSpPr>
          <p:cNvPr id="8" name="Content Placeholder 2"/>
          <p:cNvSpPr>
            <a:spLocks noGrp="1"/>
          </p:cNvSpPr>
          <p:nvPr>
            <p:ph idx="1"/>
          </p:nvPr>
        </p:nvSpPr>
        <p:spPr>
          <a:xfrm>
            <a:off x="390525" y="1751011"/>
            <a:ext cx="11487926" cy="460375"/>
          </a:xfrm>
          <a:prstGeom prst="rect">
            <a:avLst/>
          </a:prstGeom>
        </p:spPr>
        <p:txBody>
          <a:bodyPr/>
          <a:lstStyle>
            <a:lvl1pPr>
              <a:defRPr b="0"/>
            </a:lvl1pPr>
          </a:lstStyle>
          <a:p>
            <a:pPr lvl="0"/>
            <a:r>
              <a:rPr lang="en-US"/>
              <a:t>Edit Master text styles</a:t>
            </a:r>
          </a:p>
        </p:txBody>
      </p:sp>
    </p:spTree>
    <p:extLst>
      <p:ext uri="{BB962C8B-B14F-4D97-AF65-F5344CB8AC3E}">
        <p14:creationId xmlns:p14="http://schemas.microsoft.com/office/powerpoint/2010/main" val="6434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8705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FFF834-B213-2E4C-AEE5-900A15AF39D8}"/>
              </a:ext>
            </a:extLst>
          </p:cNvPr>
          <p:cNvSpPr>
            <a:spLocks noGrp="1"/>
          </p:cNvSpPr>
          <p:nvPr>
            <p:ph type="dt" sz="half" idx="10"/>
          </p:nvPr>
        </p:nvSpPr>
        <p:spPr/>
        <p:txBody>
          <a:bodyPr/>
          <a:lstStyle/>
          <a:p>
            <a:fld id="{1E66697B-D8CF-4AE2-BDF5-35FC46803E1B}" type="datetimeFigureOut">
              <a:rPr lang="en-AU" smtClean="0"/>
              <a:t>25/09/2025</a:t>
            </a:fld>
            <a:endParaRPr lang="en-AU"/>
          </a:p>
        </p:txBody>
      </p:sp>
      <p:sp>
        <p:nvSpPr>
          <p:cNvPr id="3" name="Footer Placeholder 2">
            <a:extLst>
              <a:ext uri="{FF2B5EF4-FFF2-40B4-BE49-F238E27FC236}">
                <a16:creationId xmlns:a16="http://schemas.microsoft.com/office/drawing/2014/main" id="{6525302E-5F83-3341-9B1A-1DD6E49EA2D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D1E3B32-E26D-0504-CEB9-A18239C11E50}"/>
              </a:ext>
            </a:extLst>
          </p:cNvPr>
          <p:cNvSpPr>
            <a:spLocks noGrp="1"/>
          </p:cNvSpPr>
          <p:nvPr>
            <p:ph type="sldNum" sz="quarter" idx="12"/>
          </p:nvPr>
        </p:nvSpPr>
        <p:spPr/>
        <p:txBody>
          <a:bodyPr/>
          <a:lstStyle/>
          <a:p>
            <a:fld id="{4C2AFAA1-9041-4E80-9B7A-FD85202E6BD6}" type="slidenum">
              <a:rPr lang="en-AU" smtClean="0"/>
              <a:t>‹#›</a:t>
            </a:fld>
            <a:endParaRPr lang="en-AU"/>
          </a:p>
        </p:txBody>
      </p:sp>
    </p:spTree>
    <p:extLst>
      <p:ext uri="{BB962C8B-B14F-4D97-AF65-F5344CB8AC3E}">
        <p14:creationId xmlns:p14="http://schemas.microsoft.com/office/powerpoint/2010/main" val="403084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AU"/>
          </a:p>
        </p:txBody>
      </p:sp>
    </p:spTree>
    <p:extLst>
      <p:ext uri="{BB962C8B-B14F-4D97-AF65-F5344CB8AC3E}">
        <p14:creationId xmlns:p14="http://schemas.microsoft.com/office/powerpoint/2010/main" val="842945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7699-11CC-9FB2-3BC8-646FBF2BA4A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6F6575-60D0-3D73-C4DF-C152FF3DD56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83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AU"/>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09D3DC2-1070-4199-B551-D45DC70E8BB0}" type="datetimeFigureOut">
              <a:rPr lang="en-US" altLang="en-US"/>
              <a:pPr>
                <a:defRPr/>
              </a:pPr>
              <a:t>9/25/2025</a:t>
            </a:fld>
            <a:endParaRPr lang="en-US" alt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087E490-69A9-4E23-B119-BC04CF684C5A}" type="slidenum">
              <a:rPr lang="en-US" altLang="en-US"/>
              <a:pPr>
                <a:defRPr/>
              </a:pPr>
              <a:t>‹#›</a:t>
            </a:fld>
            <a:endParaRPr lang="en-US" altLang="en-US"/>
          </a:p>
        </p:txBody>
      </p:sp>
    </p:spTree>
    <p:extLst>
      <p:ext uri="{BB962C8B-B14F-4D97-AF65-F5344CB8AC3E}">
        <p14:creationId xmlns:p14="http://schemas.microsoft.com/office/powerpoint/2010/main" val="340246984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10.xml"/><Relationship Id="rId1" Type="http://schemas.openxmlformats.org/officeDocument/2006/relationships/slideLayout" Target="../slideLayouts/slideLayout38.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7.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8.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7.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8.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8.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12246020" cy="6981825"/>
          </a:xfrm>
          <a:prstGeom prst="rect">
            <a:avLst/>
          </a:prstGeom>
        </p:spPr>
      </p:pic>
      <p:sp>
        <p:nvSpPr>
          <p:cNvPr id="3" name="Text Placeholder 2"/>
          <p:cNvSpPr>
            <a:spLocks noGrp="1"/>
          </p:cNvSpPr>
          <p:nvPr>
            <p:ph type="body" idx="1"/>
          </p:nvPr>
        </p:nvSpPr>
        <p:spPr>
          <a:xfrm>
            <a:off x="368300" y="3295650"/>
            <a:ext cx="10515600" cy="495300"/>
          </a:xfrm>
          <a:prstGeom prst="rect">
            <a:avLst/>
          </a:prstGeom>
        </p:spPr>
        <p:txBody>
          <a:bodyPr vert="horz" lIns="91440" tIns="45720" rIns="91440" bIns="45720" rtlCol="0">
            <a:noAutofit/>
          </a:bodyPr>
          <a:lstStyle/>
          <a:p>
            <a:pPr lvl="0"/>
            <a:r>
              <a:rPr lang="en-US"/>
              <a:t>Title header</a:t>
            </a:r>
          </a:p>
        </p:txBody>
      </p:sp>
      <p:pic>
        <p:nvPicPr>
          <p:cNvPr id="4" name="Picture 3" descr="C:\Users\glen.mcdermott1\AppData\Local\Microsoft\Windows\INetCache\Content.MSO\3A01CB49.tmp"/>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389888"/>
      </p:ext>
    </p:extLst>
  </p:cSld>
  <p:clrMap bg1="lt1" tx1="dk1" bg2="lt2" tx2="dk2" accent1="accent1" accent2="accent2" accent3="accent3" accent4="accent4" accent5="accent5" accent6="accent6" hlink="hlink" folHlink="folHlink"/>
  <p:sldLayoutIdLst>
    <p:sldLayoutId id="2147483778" r:id="rId1"/>
    <p:sldLayoutId id="2147483780" r:id="rId2"/>
    <p:sldLayoutId id="21474837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36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700" y="821858"/>
            <a:ext cx="10890250" cy="704851"/>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520700" y="1884362"/>
            <a:ext cx="10947400" cy="460375"/>
          </a:xfrm>
          <a:prstGeom prst="rect">
            <a:avLst/>
          </a:prstGeom>
        </p:spPr>
        <p:txBody>
          <a:bodyPr vert="horz" lIns="91440" tIns="45720" rIns="91440" bIns="45720" rtlCol="0">
            <a:normAutofit/>
          </a:bodyPr>
          <a:lstStyle/>
          <a:p>
            <a:pPr lvl="0"/>
            <a:r>
              <a:rPr lang="en-US"/>
              <a:t>Insert Header Level 1 here</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88024" r="75140"/>
          <a:stretch/>
        </p:blipFill>
        <p:spPr>
          <a:xfrm>
            <a:off x="40770" y="6237721"/>
            <a:ext cx="1537590" cy="573685"/>
          </a:xfrm>
          <a:prstGeom prst="rect">
            <a:avLst/>
          </a:prstGeom>
        </p:spPr>
      </p:pic>
      <p:pic>
        <p:nvPicPr>
          <p:cNvPr id="5" name="Picture 3" descr="C:\Users\glen.mcdermott1\AppData\Local\Microsoft\Windows\INetCache\Content.MSO\3A01CB49.tmp"/>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72004" y="6337941"/>
            <a:ext cx="1915867" cy="33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48B0B1A-3A1F-1390-7A97-B016E35DE85B}"/>
              </a:ext>
            </a:extLst>
          </p:cNvPr>
          <p:cNvSpPr txBox="1"/>
          <p:nvPr userDrawn="1">
            <p:extLst>
              <p:ext uri="{1162E1C5-73C7-4A58-AE30-91384D911F3F}">
                <p184:classification xmlns:p184="http://schemas.microsoft.com/office/powerpoint/2018/4/main" val="hdr"/>
              </p:ext>
            </p:extLst>
          </p:nvPr>
        </p:nvSpPr>
        <p:spPr>
          <a:xfrm>
            <a:off x="5909437" y="63500"/>
            <a:ext cx="407988" cy="182880"/>
          </a:xfrm>
          <a:prstGeom prst="rect">
            <a:avLst/>
          </a:prstGeom>
        </p:spPr>
        <p:txBody>
          <a:bodyPr horzOverflow="overflow" lIns="0" tIns="0" rIns="0" bIns="0">
            <a:spAutoFit/>
          </a:bodyPr>
          <a:lstStyle/>
          <a:p>
            <a:pPr algn="l"/>
            <a:r>
              <a:rPr lang="en-US" sz="1200">
                <a:solidFill>
                  <a:srgbClr val="000000"/>
                </a:solidFill>
                <a:latin typeface="Calibri" panose="020F0502020204030204" pitchFamily="34" charset="0"/>
                <a:ea typeface="Calibri" panose="020F0502020204030204" pitchFamily="34" charset="0"/>
                <a:cs typeface="Calibri" panose="020F0502020204030204" pitchFamily="34" charset="0"/>
              </a:rPr>
              <a:t>Public</a:t>
            </a:r>
          </a:p>
        </p:txBody>
      </p:sp>
      <p:sp>
        <p:nvSpPr>
          <p:cNvPr id="9" name="TextBox 8">
            <a:extLst>
              <a:ext uri="{FF2B5EF4-FFF2-40B4-BE49-F238E27FC236}">
                <a16:creationId xmlns:a16="http://schemas.microsoft.com/office/drawing/2014/main" id="{78C2D3F2-0F6A-E10B-5118-4D6B0CA8B29D}"/>
              </a:ext>
            </a:extLst>
          </p:cNvPr>
          <p:cNvSpPr txBox="1"/>
          <p:nvPr userDrawn="1">
            <p:extLst>
              <p:ext uri="{1162E1C5-73C7-4A58-AE30-91384D911F3F}">
                <p184:classification xmlns:p184="http://schemas.microsoft.com/office/powerpoint/2018/4/main" val="ftr"/>
              </p:ext>
            </p:extLst>
          </p:nvPr>
        </p:nvSpPr>
        <p:spPr>
          <a:xfrm>
            <a:off x="5909437" y="6611620"/>
            <a:ext cx="407988" cy="182880"/>
          </a:xfrm>
          <a:prstGeom prst="rect">
            <a:avLst/>
          </a:prstGeom>
        </p:spPr>
        <p:txBody>
          <a:bodyPr horzOverflow="overflow" lIns="0" tIns="0" rIns="0" bIns="0">
            <a:spAutoFit/>
          </a:bodyPr>
          <a:lstStyle/>
          <a:p>
            <a:pPr algn="l"/>
            <a:r>
              <a:rPr lang="en-US" sz="1200">
                <a:solidFill>
                  <a:srgbClr val="000000"/>
                </a:solidFill>
                <a:latin typeface="Calibri" panose="020F0502020204030204" pitchFamily="34" charset="0"/>
                <a:ea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1361357749"/>
      </p:ext>
    </p:extLst>
  </p:cSld>
  <p:clrMap bg1="lt1" tx1="dk1" bg2="lt2" tx2="dk2" accent1="accent1" accent2="accent2" accent3="accent3" accent4="accent4" accent5="accent5" accent6="accent6" hlink="hlink" folHlink="folHlink"/>
  <p:sldLayoutIdLst>
    <p:sldLayoutId id="2147483777" r:id="rId1"/>
  </p:sldLayoutIdLst>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700" y="821858"/>
            <a:ext cx="10890250" cy="704851"/>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520700" y="1884362"/>
            <a:ext cx="10947400" cy="460375"/>
          </a:xfrm>
          <a:prstGeom prst="rect">
            <a:avLst/>
          </a:prstGeom>
        </p:spPr>
        <p:txBody>
          <a:bodyPr vert="horz" lIns="91440" tIns="45720" rIns="91440" bIns="45720" rtlCol="0">
            <a:normAutofit/>
          </a:bodyPr>
          <a:lstStyle/>
          <a:p>
            <a:pPr lvl="0"/>
            <a:r>
              <a:rPr lang="en-US"/>
              <a:t>Insert Header Level 1 here</a:t>
            </a:r>
          </a:p>
        </p:txBody>
      </p:sp>
      <p:pic>
        <p:nvPicPr>
          <p:cNvPr id="6" name="Picture 5"/>
          <p:cNvPicPr>
            <a:picLocks noChangeAspect="1"/>
          </p:cNvPicPr>
          <p:nvPr userDrawn="1"/>
        </p:nvPicPr>
        <p:blipFill rotWithShape="1">
          <a:blip r:embed="rId5" cstate="print">
            <a:extLst>
              <a:ext uri="{28A0092B-C50C-407E-A947-70E740481C1C}">
                <a14:useLocalDpi xmlns:a14="http://schemas.microsoft.com/office/drawing/2010/main" val="0"/>
              </a:ext>
            </a:extLst>
          </a:blip>
          <a:srcRect t="88024" r="75140"/>
          <a:stretch/>
        </p:blipFill>
        <p:spPr>
          <a:xfrm>
            <a:off x="40770" y="6237721"/>
            <a:ext cx="1537590" cy="573685"/>
          </a:xfrm>
          <a:prstGeom prst="rect">
            <a:avLst/>
          </a:prstGeom>
        </p:spPr>
      </p:pic>
      <p:pic>
        <p:nvPicPr>
          <p:cNvPr id="5" name="Picture 3" descr="C:\Users\glen.mcdermott1\AppData\Local\Microsoft\Windows\INetCache\Content.MSO\3A01CB49.tmp"/>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972004" y="6337941"/>
            <a:ext cx="1915867" cy="33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126774"/>
      </p:ext>
    </p:extLst>
  </p:cSld>
  <p:clrMap bg1="lt1" tx1="dk1" bg2="lt2" tx2="dk2" accent1="accent1" accent2="accent2" accent3="accent3" accent4="accent4" accent5="accent5" accent6="accent6" hlink="hlink" folHlink="folHlink"/>
  <p:sldLayoutIdLst>
    <p:sldLayoutId id="2147483665" r:id="rId1"/>
    <p:sldLayoutId id="2147483781" r:id="rId2"/>
    <p:sldLayoutId id="2147483783" r:id="rId3"/>
  </p:sldLayoutIdLst>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65207"/>
          <a:stretch/>
        </p:blipFill>
        <p:spPr>
          <a:xfrm>
            <a:off x="0" y="4438776"/>
            <a:ext cx="12195900" cy="2419224"/>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66592" y="1487090"/>
            <a:ext cx="5662716" cy="1627497"/>
          </a:xfrm>
          <a:prstGeom prst="rect">
            <a:avLst/>
          </a:prstGeom>
        </p:spPr>
      </p:pic>
    </p:spTree>
    <p:extLst>
      <p:ext uri="{BB962C8B-B14F-4D97-AF65-F5344CB8AC3E}">
        <p14:creationId xmlns:p14="http://schemas.microsoft.com/office/powerpoint/2010/main" val="93153461"/>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63447"/>
          <a:stretch/>
        </p:blipFill>
        <p:spPr>
          <a:xfrm>
            <a:off x="-54020" y="4429760"/>
            <a:ext cx="12246020" cy="255206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66592" y="1487090"/>
            <a:ext cx="5662716" cy="1627497"/>
          </a:xfrm>
          <a:prstGeom prst="rect">
            <a:avLst/>
          </a:prstGeom>
        </p:spPr>
      </p:pic>
    </p:spTree>
    <p:extLst>
      <p:ext uri="{BB962C8B-B14F-4D97-AF65-F5344CB8AC3E}">
        <p14:creationId xmlns:p14="http://schemas.microsoft.com/office/powerpoint/2010/main" val="2466013261"/>
      </p:ext>
    </p:extLst>
  </p:cSld>
  <p:clrMap bg1="lt1" tx1="dk1" bg2="lt2" tx2="dk2" accent1="accent1" accent2="accent2" accent3="accent3" accent4="accent4" accent5="accent5" accent6="accent6" hlink="hlink" folHlink="folHlink"/>
  <p:sldLayoutIdLst>
    <p:sldLayoutId id="21474837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descr="ArmyPowerpoint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76903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0700" y="821858"/>
            <a:ext cx="10890250" cy="704851"/>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520700" y="1884362"/>
            <a:ext cx="10947400" cy="460375"/>
          </a:xfrm>
          <a:prstGeom prst="rect">
            <a:avLst/>
          </a:prstGeom>
        </p:spPr>
        <p:txBody>
          <a:bodyPr vert="horz" lIns="91440" tIns="45720" rIns="91440" bIns="45720" rtlCol="0">
            <a:normAutofit/>
          </a:bodyPr>
          <a:lstStyle/>
          <a:p>
            <a:pPr lvl="0"/>
            <a:r>
              <a:rPr lang="en-US"/>
              <a:t>Insert Header Level 1 here</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88024" r="75140"/>
          <a:stretch/>
        </p:blipFill>
        <p:spPr>
          <a:xfrm>
            <a:off x="40770" y="6237721"/>
            <a:ext cx="1537590" cy="573685"/>
          </a:xfrm>
          <a:prstGeom prst="rect">
            <a:avLst/>
          </a:prstGeom>
        </p:spPr>
      </p:pic>
    </p:spTree>
    <p:extLst>
      <p:ext uri="{BB962C8B-B14F-4D97-AF65-F5344CB8AC3E}">
        <p14:creationId xmlns:p14="http://schemas.microsoft.com/office/powerpoint/2010/main" val="2063667893"/>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609600" y="1052513"/>
            <a:ext cx="109728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en-US"/>
              <a:t>Click to edit Master title style</a:t>
            </a:r>
          </a:p>
        </p:txBody>
      </p:sp>
      <p:sp>
        <p:nvSpPr>
          <p:cNvPr id="10243" name="Rectangle 3"/>
          <p:cNvSpPr>
            <a:spLocks noGrp="1" noChangeArrowheads="1"/>
          </p:cNvSpPr>
          <p:nvPr>
            <p:ph type="body" idx="1"/>
          </p:nvPr>
        </p:nvSpPr>
        <p:spPr bwMode="auto">
          <a:xfrm>
            <a:off x="609600" y="2060575"/>
            <a:ext cx="10972800" cy="406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10244" name="Rectangle 4"/>
          <p:cNvSpPr>
            <a:spLocks noGrp="1" noChangeArrowheads="1"/>
          </p:cNvSpPr>
          <p:nvPr>
            <p:ph type="sldNum" sz="quarter" idx="4"/>
          </p:nvPr>
        </p:nvSpPr>
        <p:spPr bwMode="auto">
          <a:xfrm>
            <a:off x="624417" y="6597651"/>
            <a:ext cx="2015067"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fld id="{0E48E3C7-1958-4354-8915-49673FEF1177}" type="slidenum">
              <a:rPr lang="en-AU" altLang="en-US">
                <a:solidFill>
                  <a:srgbClr val="000000"/>
                </a:solidFill>
              </a:rPr>
              <a:pPr fontAlgn="base">
                <a:spcBef>
                  <a:spcPct val="0"/>
                </a:spcBef>
                <a:spcAft>
                  <a:spcPct val="0"/>
                </a:spcAft>
              </a:pPr>
              <a:t>‹#›</a:t>
            </a:fld>
            <a:endParaRPr lang="en-AU" altLang="en-US">
              <a:solidFill>
                <a:srgbClr val="000000"/>
              </a:solidFill>
            </a:endParaRPr>
          </a:p>
        </p:txBody>
      </p:sp>
      <p:pic>
        <p:nvPicPr>
          <p:cNvPr id="6149" name="Picture 6" descr="ArmyPowerpoint2"/>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0" y="-3175"/>
            <a:ext cx="121920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userDrawn="1"/>
        </p:nvSpPr>
        <p:spPr>
          <a:xfrm>
            <a:off x="5495012" y="0"/>
            <a:ext cx="1249060" cy="369332"/>
          </a:xfrm>
          <a:prstGeom prst="rect">
            <a:avLst/>
          </a:prstGeom>
          <a:noFill/>
        </p:spPr>
        <p:txBody>
          <a:bodyPr wrap="none" rtlCol="0">
            <a:spAutoFit/>
          </a:bodyPr>
          <a:lstStyle/>
          <a:p>
            <a:r>
              <a:rPr lang="en-AU" sz="1800" b="1">
                <a:solidFill>
                  <a:srgbClr val="FF0000"/>
                </a:solidFill>
              </a:rPr>
              <a:t>OFFICIAL</a:t>
            </a:r>
          </a:p>
        </p:txBody>
      </p:sp>
      <p:sp>
        <p:nvSpPr>
          <p:cNvPr id="7" name="TextBox 6"/>
          <p:cNvSpPr txBox="1"/>
          <p:nvPr userDrawn="1"/>
        </p:nvSpPr>
        <p:spPr>
          <a:xfrm>
            <a:off x="5495012" y="6488668"/>
            <a:ext cx="1249060" cy="369332"/>
          </a:xfrm>
          <a:prstGeom prst="rect">
            <a:avLst/>
          </a:prstGeom>
          <a:noFill/>
        </p:spPr>
        <p:txBody>
          <a:bodyPr wrap="none" rtlCol="0">
            <a:spAutoFit/>
          </a:bodyPr>
          <a:lstStyle/>
          <a:p>
            <a:r>
              <a:rPr lang="en-AU" sz="1800" b="1">
                <a:solidFill>
                  <a:srgbClr val="FF0000"/>
                </a:solidFill>
              </a:rPr>
              <a:t>OFFICIAL</a:t>
            </a:r>
          </a:p>
        </p:txBody>
      </p:sp>
    </p:spTree>
    <p:extLst>
      <p:ext uri="{BB962C8B-B14F-4D97-AF65-F5344CB8AC3E}">
        <p14:creationId xmlns:p14="http://schemas.microsoft.com/office/powerpoint/2010/main" val="304360211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Arial" charset="0"/>
        </a:defRPr>
      </a:lvl2pPr>
      <a:lvl3pPr algn="ctr" rtl="0" fontAlgn="base">
        <a:spcBef>
          <a:spcPct val="0"/>
        </a:spcBef>
        <a:spcAft>
          <a:spcPct val="0"/>
        </a:spcAft>
        <a:defRPr sz="3600">
          <a:solidFill>
            <a:schemeClr val="tx2"/>
          </a:solidFill>
          <a:latin typeface="Arial" charset="0"/>
        </a:defRPr>
      </a:lvl3pPr>
      <a:lvl4pPr algn="ctr" rtl="0" fontAlgn="base">
        <a:spcBef>
          <a:spcPct val="0"/>
        </a:spcBef>
        <a:spcAft>
          <a:spcPct val="0"/>
        </a:spcAft>
        <a:defRPr sz="3600">
          <a:solidFill>
            <a:schemeClr val="tx2"/>
          </a:solidFill>
          <a:latin typeface="Arial" charset="0"/>
        </a:defRPr>
      </a:lvl4pPr>
      <a:lvl5pPr algn="ctr" rtl="0" fontAlgn="base">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defRPr>
      </a:lvl2pPr>
      <a:lvl3pPr marL="1143000" indent="-228600" algn="l" rtl="0" fontAlgn="base">
        <a:spcBef>
          <a:spcPct val="20000"/>
        </a:spcBef>
        <a:spcAft>
          <a:spcPct val="0"/>
        </a:spcAft>
        <a:buChar char="•"/>
        <a:defRPr>
          <a:solidFill>
            <a:schemeClr val="tx1"/>
          </a:solidFill>
          <a:latin typeface="+mn-lt"/>
        </a:defRPr>
      </a:lvl3pPr>
      <a:lvl4pPr marL="1600200" indent="-228600" algn="l" rtl="0" fontAlgn="base">
        <a:spcBef>
          <a:spcPct val="20000"/>
        </a:spcBef>
        <a:spcAft>
          <a:spcPct val="0"/>
        </a:spcAft>
        <a:buChar char="–"/>
        <a:defRPr sz="1600">
          <a:solidFill>
            <a:schemeClr val="tx1"/>
          </a:solidFill>
          <a:latin typeface="+mn-lt"/>
        </a:defRPr>
      </a:lvl4pPr>
      <a:lvl5pPr marL="2057400" indent="-228600" algn="l" rtl="0" fontAlgn="base">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bwMode="auto">
          <a:xfrm>
            <a:off x="609600" y="1149872"/>
            <a:ext cx="10972800" cy="4976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10244" name="Rectangle 4"/>
          <p:cNvSpPr>
            <a:spLocks noGrp="1" noChangeArrowheads="1"/>
          </p:cNvSpPr>
          <p:nvPr>
            <p:ph type="sldNum" sz="quarter" idx="4"/>
          </p:nvPr>
        </p:nvSpPr>
        <p:spPr bwMode="auto">
          <a:xfrm>
            <a:off x="624417" y="6597651"/>
            <a:ext cx="2015067"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fld id="{0E48E3C7-1958-4354-8915-49673FEF1177}" type="slidenum">
              <a:rPr lang="en-AU" altLang="en-US">
                <a:solidFill>
                  <a:srgbClr val="000000"/>
                </a:solidFill>
              </a:rPr>
              <a:pPr fontAlgn="base">
                <a:spcBef>
                  <a:spcPct val="0"/>
                </a:spcBef>
                <a:spcAft>
                  <a:spcPct val="0"/>
                </a:spcAft>
              </a:pPr>
              <a:t>‹#›</a:t>
            </a:fld>
            <a:endParaRPr lang="en-AU" altLang="en-US">
              <a:solidFill>
                <a:srgbClr val="000000"/>
              </a:solidFill>
            </a:endParaRPr>
          </a:p>
        </p:txBody>
      </p:sp>
      <p:pic>
        <p:nvPicPr>
          <p:cNvPr id="6149" name="Picture 6" descr="ArmyPowerpoint2"/>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0" y="-3175"/>
            <a:ext cx="121920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userDrawn="1"/>
        </p:nvSpPr>
        <p:spPr>
          <a:xfrm>
            <a:off x="5495012" y="0"/>
            <a:ext cx="1249060" cy="369332"/>
          </a:xfrm>
          <a:prstGeom prst="rect">
            <a:avLst/>
          </a:prstGeom>
          <a:noFill/>
        </p:spPr>
        <p:txBody>
          <a:bodyPr wrap="none" rtlCol="0">
            <a:spAutoFit/>
          </a:bodyPr>
          <a:lstStyle/>
          <a:p>
            <a:r>
              <a:rPr lang="en-AU" sz="1800" b="1">
                <a:solidFill>
                  <a:srgbClr val="FF0000"/>
                </a:solidFill>
              </a:rPr>
              <a:t>OFFICIAL</a:t>
            </a:r>
          </a:p>
        </p:txBody>
      </p:sp>
      <p:sp>
        <p:nvSpPr>
          <p:cNvPr id="7" name="TextBox 6"/>
          <p:cNvSpPr txBox="1"/>
          <p:nvPr userDrawn="1"/>
        </p:nvSpPr>
        <p:spPr>
          <a:xfrm>
            <a:off x="5495012" y="6488668"/>
            <a:ext cx="1249060" cy="369332"/>
          </a:xfrm>
          <a:prstGeom prst="rect">
            <a:avLst/>
          </a:prstGeom>
          <a:noFill/>
        </p:spPr>
        <p:txBody>
          <a:bodyPr wrap="none" rtlCol="0">
            <a:spAutoFit/>
          </a:bodyPr>
          <a:lstStyle/>
          <a:p>
            <a:r>
              <a:rPr lang="en-AU" sz="1800" b="1">
                <a:solidFill>
                  <a:srgbClr val="FF0000"/>
                </a:solidFill>
              </a:rPr>
              <a:t>OFFICIAL</a:t>
            </a:r>
          </a:p>
        </p:txBody>
      </p:sp>
      <p:sp>
        <p:nvSpPr>
          <p:cNvPr id="10242" name="Rectangle 2"/>
          <p:cNvSpPr>
            <a:spLocks noGrp="1" noChangeArrowheads="1"/>
          </p:cNvSpPr>
          <p:nvPr>
            <p:ph type="title"/>
          </p:nvPr>
        </p:nvSpPr>
        <p:spPr bwMode="auto">
          <a:xfrm>
            <a:off x="609600" y="143136"/>
            <a:ext cx="109728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AU" altLang="en-US"/>
              <a:t>Click to edit Master title style</a:t>
            </a:r>
          </a:p>
        </p:txBody>
      </p:sp>
    </p:spTree>
    <p:extLst>
      <p:ext uri="{BB962C8B-B14F-4D97-AF65-F5344CB8AC3E}">
        <p14:creationId xmlns:p14="http://schemas.microsoft.com/office/powerpoint/2010/main" val="315801084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ctr" rtl="0" fontAlgn="base">
        <a:spcBef>
          <a:spcPct val="0"/>
        </a:spcBef>
        <a:spcAft>
          <a:spcPct val="0"/>
        </a:spcAft>
        <a:defRPr sz="3600">
          <a:solidFill>
            <a:schemeClr val="bg1"/>
          </a:solidFill>
          <a:latin typeface="+mj-lt"/>
          <a:ea typeface="+mj-ea"/>
          <a:cs typeface="+mj-cs"/>
        </a:defRPr>
      </a:lvl1pPr>
      <a:lvl2pPr algn="ctr" rtl="0" fontAlgn="base">
        <a:spcBef>
          <a:spcPct val="0"/>
        </a:spcBef>
        <a:spcAft>
          <a:spcPct val="0"/>
        </a:spcAft>
        <a:defRPr sz="3600">
          <a:solidFill>
            <a:schemeClr val="tx2"/>
          </a:solidFill>
          <a:latin typeface="Arial" charset="0"/>
        </a:defRPr>
      </a:lvl2pPr>
      <a:lvl3pPr algn="ctr" rtl="0" fontAlgn="base">
        <a:spcBef>
          <a:spcPct val="0"/>
        </a:spcBef>
        <a:spcAft>
          <a:spcPct val="0"/>
        </a:spcAft>
        <a:defRPr sz="3600">
          <a:solidFill>
            <a:schemeClr val="tx2"/>
          </a:solidFill>
          <a:latin typeface="Arial" charset="0"/>
        </a:defRPr>
      </a:lvl3pPr>
      <a:lvl4pPr algn="ctr" rtl="0" fontAlgn="base">
        <a:spcBef>
          <a:spcPct val="0"/>
        </a:spcBef>
        <a:spcAft>
          <a:spcPct val="0"/>
        </a:spcAft>
        <a:defRPr sz="3600">
          <a:solidFill>
            <a:schemeClr val="tx2"/>
          </a:solidFill>
          <a:latin typeface="Arial" charset="0"/>
        </a:defRPr>
      </a:lvl4pPr>
      <a:lvl5pPr algn="ctr" rtl="0" fontAlgn="base">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defRPr>
      </a:lvl2pPr>
      <a:lvl3pPr marL="1143000" indent="-228600" algn="l" rtl="0" fontAlgn="base">
        <a:spcBef>
          <a:spcPct val="20000"/>
        </a:spcBef>
        <a:spcAft>
          <a:spcPct val="0"/>
        </a:spcAft>
        <a:buChar char="•"/>
        <a:defRPr>
          <a:solidFill>
            <a:schemeClr val="tx1"/>
          </a:solidFill>
          <a:latin typeface="+mn-lt"/>
        </a:defRPr>
      </a:lvl3pPr>
      <a:lvl4pPr marL="1600200" indent="-228600" algn="l" rtl="0" fontAlgn="base">
        <a:spcBef>
          <a:spcPct val="20000"/>
        </a:spcBef>
        <a:spcAft>
          <a:spcPct val="0"/>
        </a:spcAft>
        <a:buChar char="–"/>
        <a:defRPr sz="1600">
          <a:solidFill>
            <a:schemeClr val="tx1"/>
          </a:solidFill>
          <a:latin typeface="+mn-lt"/>
        </a:defRPr>
      </a:lvl4pPr>
      <a:lvl5pPr marL="2057400" indent="-228600" algn="l" rtl="0" fontAlgn="base">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59525"/>
            <a:ext cx="12192000" cy="508000"/>
          </a:xfrm>
          <a:prstGeom prst="rect">
            <a:avLst/>
          </a:prstGeom>
          <a:solidFill>
            <a:schemeClr val="bg1"/>
          </a:solidFill>
          <a:ln>
            <a:noFill/>
          </a:ln>
          <a:effectLst>
            <a:outerShdw blurRad="50800" dist="38100" dir="16200000"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Placeholder 2"/>
          <p:cNvSpPr txBox="1">
            <a:spLocks/>
          </p:cNvSpPr>
          <p:nvPr userDrawn="1"/>
        </p:nvSpPr>
        <p:spPr>
          <a:xfrm>
            <a:off x="612646" y="6510267"/>
            <a:ext cx="3712667" cy="253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i="1" kern="1900" baseline="0">
                <a:solidFill>
                  <a:srgbClr val="C00000"/>
                </a:solidFill>
                <a:latin typeface="Book Antiqua" panose="02040602050305030304" pitchFamily="18" charset="0"/>
              </a:rPr>
              <a:t>Headquarters</a:t>
            </a:r>
            <a:r>
              <a:rPr lang="en-US" sz="1400" i="1" kern="1900" baseline="0">
                <a:solidFill>
                  <a:srgbClr val="C00000"/>
                </a:solidFill>
                <a:latin typeface="Book Antiqua" panose="02040602050305030304" pitchFamily="18" charset="0"/>
              </a:rPr>
              <a:t> 2nd (Australian) Division</a:t>
            </a:r>
          </a:p>
        </p:txBody>
      </p:sp>
      <p:sp>
        <p:nvSpPr>
          <p:cNvPr id="9" name="TextBox 8"/>
          <p:cNvSpPr txBox="1"/>
          <p:nvPr userDrawn="1"/>
        </p:nvSpPr>
        <p:spPr>
          <a:xfrm>
            <a:off x="5565246" y="6510267"/>
            <a:ext cx="1061508" cy="253916"/>
          </a:xfrm>
          <a:prstGeom prst="rect">
            <a:avLst/>
          </a:prstGeom>
          <a:noFill/>
        </p:spPr>
        <p:txBody>
          <a:bodyPr wrap="none" rtlCol="0">
            <a:spAutoFit/>
          </a:bodyPr>
          <a:lstStyle/>
          <a:p>
            <a:pPr algn="ctr"/>
            <a:r>
              <a:rPr lang="en-AU" sz="1050">
                <a:solidFill>
                  <a:srgbClr val="C00000"/>
                </a:solidFill>
                <a:latin typeface="+mj-lt"/>
              </a:rPr>
              <a:t>CLASSIFICATION</a:t>
            </a:r>
            <a:endParaRPr lang="en-AU" sz="1100">
              <a:solidFill>
                <a:srgbClr val="C00000"/>
              </a:solidFill>
              <a:latin typeface="+mj-lt"/>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6487" y="6484018"/>
            <a:ext cx="307136" cy="306415"/>
          </a:xfrm>
          <a:prstGeom prst="rect">
            <a:avLst/>
          </a:prstGeom>
        </p:spPr>
      </p:pic>
      <p:sp>
        <p:nvSpPr>
          <p:cNvPr id="11" name="TextBox 10"/>
          <p:cNvSpPr txBox="1"/>
          <p:nvPr userDrawn="1"/>
        </p:nvSpPr>
        <p:spPr>
          <a:xfrm>
            <a:off x="5569047" y="156546"/>
            <a:ext cx="1061508" cy="253916"/>
          </a:xfrm>
          <a:prstGeom prst="rect">
            <a:avLst/>
          </a:prstGeom>
          <a:noFill/>
        </p:spPr>
        <p:txBody>
          <a:bodyPr wrap="none" rtlCol="0">
            <a:spAutoFit/>
          </a:bodyPr>
          <a:lstStyle/>
          <a:p>
            <a:pPr algn="ctr"/>
            <a:r>
              <a:rPr lang="en-AU" sz="1050">
                <a:solidFill>
                  <a:srgbClr val="C00000"/>
                </a:solidFill>
                <a:latin typeface="+mj-lt"/>
              </a:rPr>
              <a:t>CLASSIFICATION</a:t>
            </a:r>
            <a:endParaRPr lang="en-AU" sz="1100">
              <a:solidFill>
                <a:srgbClr val="C00000"/>
              </a:solidFill>
              <a:latin typeface="+mj-lt"/>
            </a:endParaRPr>
          </a:p>
        </p:txBody>
      </p:sp>
      <p:sp>
        <p:nvSpPr>
          <p:cNvPr id="12" name="Pentagon 11">
            <a:hlinkClick r:id="" action="ppaction://hlinkshowjump?jump=nextslide"/>
          </p:cNvPr>
          <p:cNvSpPr/>
          <p:nvPr userDrawn="1"/>
        </p:nvSpPr>
        <p:spPr>
          <a:xfrm>
            <a:off x="11248136" y="6548235"/>
            <a:ext cx="749567" cy="127264"/>
          </a:xfrm>
          <a:prstGeom prst="homePlat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0">
                <a:solidFill>
                  <a:srgbClr val="C00000"/>
                </a:solidFill>
                <a:latin typeface="+mj-lt"/>
                <a:hlinkClick r:id="" action="ppaction://hlinkshowjump?jump=nextslide"/>
              </a:rPr>
              <a:t>NEXT</a:t>
            </a:r>
            <a:endParaRPr lang="en-AU" sz="1000" b="0">
              <a:solidFill>
                <a:srgbClr val="C00000"/>
              </a:solidFill>
              <a:latin typeface="+mj-lt"/>
            </a:endParaRPr>
          </a:p>
        </p:txBody>
      </p:sp>
      <p:sp>
        <p:nvSpPr>
          <p:cNvPr id="13" name="Pentagon 12">
            <a:hlinkClick r:id="" action="ppaction://hlinkshowjump?jump=previousslide"/>
          </p:cNvPr>
          <p:cNvSpPr/>
          <p:nvPr userDrawn="1"/>
        </p:nvSpPr>
        <p:spPr>
          <a:xfrm flipH="1">
            <a:off x="8667877" y="6544663"/>
            <a:ext cx="848351" cy="134408"/>
          </a:xfrm>
          <a:prstGeom prst="homePlat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0">
                <a:solidFill>
                  <a:srgbClr val="C00000"/>
                </a:solidFill>
                <a:latin typeface="+mj-lt"/>
                <a:hlinkClick r:id="" action="ppaction://hlinkshowjump?jump=previousslide"/>
              </a:rPr>
              <a:t>PREVIOUS</a:t>
            </a:r>
            <a:endParaRPr lang="en-AU" sz="1000" b="0">
              <a:solidFill>
                <a:srgbClr val="C00000"/>
              </a:solidFill>
              <a:latin typeface="+mj-lt"/>
            </a:endParaRPr>
          </a:p>
        </p:txBody>
      </p:sp>
      <p:sp>
        <p:nvSpPr>
          <p:cNvPr id="14" name="Rectangle 13">
            <a:hlinkClick r:id="" action="ppaction://noaction"/>
          </p:cNvPr>
          <p:cNvSpPr/>
          <p:nvPr userDrawn="1"/>
        </p:nvSpPr>
        <p:spPr>
          <a:xfrm>
            <a:off x="9948070" y="6573899"/>
            <a:ext cx="868224" cy="7593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0">
                <a:solidFill>
                  <a:srgbClr val="C00000"/>
                </a:solidFill>
                <a:latin typeface="+mj-lt"/>
                <a:hlinkClick r:id="" action="ppaction://noaction"/>
              </a:rPr>
              <a:t>CONTENTS</a:t>
            </a:r>
            <a:endParaRPr lang="en-AU" sz="1000" b="0">
              <a:solidFill>
                <a:srgbClr val="C00000"/>
              </a:solidFill>
              <a:latin typeface="+mj-lt"/>
            </a:endParaRPr>
          </a:p>
        </p:txBody>
      </p:sp>
      <p:cxnSp>
        <p:nvCxnSpPr>
          <p:cNvPr id="15" name="Straight Connector 14"/>
          <p:cNvCxnSpPr/>
          <p:nvPr userDrawn="1"/>
        </p:nvCxnSpPr>
        <p:spPr>
          <a:xfrm>
            <a:off x="9732149" y="6535514"/>
            <a:ext cx="0" cy="215443"/>
          </a:xfrm>
          <a:prstGeom prst="line">
            <a:avLst/>
          </a:prstGeom>
          <a:ln>
            <a:solidFill>
              <a:srgbClr val="D5E8C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1032215" y="6535514"/>
            <a:ext cx="0" cy="215443"/>
          </a:xfrm>
          <a:prstGeom prst="line">
            <a:avLst/>
          </a:prstGeom>
          <a:ln>
            <a:solidFill>
              <a:srgbClr val="D5E8C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68929"/>
      </p:ext>
    </p:extLst>
  </p:cSld>
  <p:clrMap bg1="lt1" tx1="dk1" bg2="lt2" tx2="dk2" accent1="accent1" accent2="accent2" accent3="accent3" accent4="accent4" accent5="accent5" accent6="accent6" hlink="hlink" folHlink="folHlink"/>
  <p:sldLayoutIdLst>
    <p:sldLayoutId id="21474837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0" Type="http://schemas.microsoft.com/office/2007/relationships/hdphoto" Target="../media/hdphoto2.wdp"/><Relationship Id="rId4" Type="http://schemas.openxmlformats.org/officeDocument/2006/relationships/image" Target="../media/image37.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8.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image" Target="../media/image38.png"/><Relationship Id="rId10" Type="http://schemas.microsoft.com/office/2007/relationships/hdphoto" Target="../media/hdphoto2.wdp"/><Relationship Id="rId4" Type="http://schemas.openxmlformats.org/officeDocument/2006/relationships/image" Target="../media/image37.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10" Type="http://schemas.microsoft.com/office/2007/relationships/hdphoto" Target="../media/hdphoto1.wdp"/><Relationship Id="rId4" Type="http://schemas.openxmlformats.org/officeDocument/2006/relationships/hyperlink" Target="https://www.gnuradio.org/" TargetMode="External"/><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56.jpe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46.png"/><Relationship Id="rId12" Type="http://schemas.openxmlformats.org/officeDocument/2006/relationships/image" Target="../media/image62.png"/><Relationship Id="rId17" Type="http://schemas.openxmlformats.org/officeDocument/2006/relationships/hyperlink" Target="https://github.com/TimonPetermann/SDR-Radar" TargetMode="External"/><Relationship Id="rId2" Type="http://schemas.openxmlformats.org/officeDocument/2006/relationships/notesSlide" Target="../notesSlides/notesSlide27.xml"/><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hyperlink" Target="https://spectrum.ieee.org/passive-radar-with-sdr" TargetMode="External"/><Relationship Id="rId5" Type="http://schemas.openxmlformats.org/officeDocument/2006/relationships/image" Target="../media/image60.png"/><Relationship Id="rId15" Type="http://schemas.openxmlformats.org/officeDocument/2006/relationships/image" Target="../media/image64.png"/><Relationship Id="rId10" Type="http://schemas.microsoft.com/office/2007/relationships/hdphoto" Target="../media/hdphoto1.wdp"/><Relationship Id="rId4" Type="http://schemas.microsoft.com/office/2007/relationships/hdphoto" Target="../media/hdphoto5.wdp"/><Relationship Id="rId9" Type="http://schemas.openxmlformats.org/officeDocument/2006/relationships/image" Target="../media/image21.png"/><Relationship Id="rId14" Type="http://schemas.openxmlformats.org/officeDocument/2006/relationships/hyperlink" Target="https://www.geeksforgeeks.org/electronics-engineering/fmcwr-rada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siapacificdefencereporter.com/rockwell-collins-selected-by-australian-army-to-provide-eyes-and-ears-for-soldiers/#:~:text=Patrol%20Persistent%20Surveillance%20System%20combines%20sound%2C%20vibration%20and,other%20secure%20facilities%20can%20be%20time-intensive%20and%20dangerous." TargetMode="Externa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hyperlink" Target="https://www.linkedin.com/company/onigovau/"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svg"/><Relationship Id="rId10" Type="http://schemas.microsoft.com/office/2007/relationships/hdphoto" Target="../media/hdphoto1.wdp"/><Relationship Id="rId4" Type="http://schemas.openxmlformats.org/officeDocument/2006/relationships/image" Target="../media/image16.png"/><Relationship Id="rId9"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sv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p:cNvSpPr>
          <p:nvPr/>
        </p:nvSpPr>
        <p:spPr>
          <a:xfrm>
            <a:off x="996117" y="2650607"/>
            <a:ext cx="7372682" cy="3425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latin typeface="Arial" panose="020B0604020202020204" pitchFamily="34" charset="0"/>
                <a:cs typeface="Arial" panose="020B0604020202020204" pitchFamily="34" charset="0"/>
              </a:rPr>
              <a:t>Exercise Western Dawn 2025</a:t>
            </a:r>
          </a:p>
          <a:p>
            <a:pPr algn="ctr"/>
            <a:r>
              <a:rPr lang="en-AU" sz="2000">
                <a:latin typeface="Arial"/>
                <a:cs typeface="Arial"/>
              </a:rPr>
              <a:t> </a:t>
            </a:r>
            <a:br>
              <a:rPr lang="en-AU">
                <a:latin typeface="Arial" panose="020B0604020202020204" pitchFamily="34" charset="0"/>
                <a:cs typeface="Arial" panose="020B0604020202020204" pitchFamily="34" charset="0"/>
              </a:rPr>
            </a:br>
            <a:r>
              <a:rPr lang="en-AU">
                <a:latin typeface="Arial"/>
                <a:cs typeface="Arial"/>
              </a:rPr>
              <a:t>Pitch Presentation: Team 4</a:t>
            </a:r>
            <a:endParaRPr lang="en-AU">
              <a:latin typeface="Arial" panose="020B0604020202020204" pitchFamily="34" charset="0"/>
              <a:cs typeface="Arial" panose="020B0604020202020204" pitchFamily="34" charset="0"/>
            </a:endParaRPr>
          </a:p>
        </p:txBody>
      </p:sp>
      <p:pic>
        <p:nvPicPr>
          <p:cNvPr id="1026" name="Picture 3" descr="C:\Users\glen.mcdermott1\AppData\Local\Microsoft\Windows\INetCache\Content.MSO\3A01CB49.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4"/>
          <a:srcRect b="22969"/>
          <a:stretch/>
        </p:blipFill>
        <p:spPr>
          <a:xfrm>
            <a:off x="7660845" y="2798038"/>
            <a:ext cx="4627266" cy="3130514"/>
          </a:xfrm>
          <a:prstGeom prst="rect">
            <a:avLst/>
          </a:prstGeom>
        </p:spPr>
      </p:pic>
    </p:spTree>
    <p:extLst>
      <p:ext uri="{BB962C8B-B14F-4D97-AF65-F5344CB8AC3E}">
        <p14:creationId xmlns:p14="http://schemas.microsoft.com/office/powerpoint/2010/main" val="940860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21924-44AC-1D33-A676-9105CDE4BEA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0C5177B-87F8-3DE8-FBCA-88E147E199A6}"/>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37449DC5-D4D0-C5E4-D309-DBC4CDADF366}"/>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F21C833-2054-DA96-2775-2EEB38D6B7E4}"/>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04A8947-739B-3E41-7CE9-A646EF392A3B}"/>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The Hardware</a:t>
            </a:r>
            <a:endParaRPr lang="en-AU" sz="4400" b="1">
              <a:solidFill>
                <a:srgbClr val="FF0000"/>
              </a:solidFill>
            </a:endParaRPr>
          </a:p>
        </p:txBody>
      </p:sp>
      <p:cxnSp>
        <p:nvCxnSpPr>
          <p:cNvPr id="15" name="Straight Connector 14">
            <a:extLst>
              <a:ext uri="{FF2B5EF4-FFF2-40B4-BE49-F238E27FC236}">
                <a16:creationId xmlns:a16="http://schemas.microsoft.com/office/drawing/2014/main" id="{D2773190-449B-B632-A2D2-1C790A451A08}"/>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6B67BB1-2F06-296B-80D2-20EA20E2AF78}"/>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3E955804-E204-0E38-5E93-63CB25E5908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4" name="Text Placeholder 2">
            <a:extLst>
              <a:ext uri="{FF2B5EF4-FFF2-40B4-BE49-F238E27FC236}">
                <a16:creationId xmlns:a16="http://schemas.microsoft.com/office/drawing/2014/main" id="{53797D67-CE12-4539-8D36-F4BBDBBA5F68}"/>
              </a:ext>
            </a:extLst>
          </p:cNvPr>
          <p:cNvSpPr txBox="1">
            <a:spLocks/>
          </p:cNvSpPr>
          <p:nvPr/>
        </p:nvSpPr>
        <p:spPr>
          <a:xfrm>
            <a:off x="321189" y="1861971"/>
            <a:ext cx="2501888" cy="4218893"/>
          </a:xfrm>
          <a:prstGeom prst="rect">
            <a:avLst/>
          </a:prstGeom>
          <a:ln>
            <a:solidFill>
              <a:schemeClr val="tx1"/>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0000"/>
                </a:solidFill>
                <a:latin typeface="Arial"/>
                <a:cs typeface="Arial"/>
              </a:rPr>
              <a:t>TRL 2 Concept</a:t>
            </a:r>
            <a:endParaRPr lang="en-AU" sz="2400" b="0">
              <a:solidFill>
                <a:srgbClr val="000000"/>
              </a:solidFill>
            </a:endParaRPr>
          </a:p>
        </p:txBody>
      </p:sp>
      <p:pic>
        <p:nvPicPr>
          <p:cNvPr id="2" name="Picture 1" descr="A green device with a screen and wires&#10;&#10;AI-generated content may be incorrect.">
            <a:extLst>
              <a:ext uri="{FF2B5EF4-FFF2-40B4-BE49-F238E27FC236}">
                <a16:creationId xmlns:a16="http://schemas.microsoft.com/office/drawing/2014/main" id="{3BEA41CC-09F8-618E-A244-ED479DE821B8}"/>
              </a:ext>
            </a:extLst>
          </p:cNvPr>
          <p:cNvPicPr>
            <a:picLocks noChangeAspect="1"/>
          </p:cNvPicPr>
          <p:nvPr/>
        </p:nvPicPr>
        <p:blipFill>
          <a:blip r:embed="rId4"/>
          <a:srcRect l="15633" t="2448" r="15358" b="3704"/>
          <a:stretch>
            <a:fillRect/>
          </a:stretch>
        </p:blipFill>
        <p:spPr>
          <a:xfrm>
            <a:off x="908456" y="2438296"/>
            <a:ext cx="1336950" cy="3499559"/>
          </a:xfrm>
          <a:prstGeom prst="rect">
            <a:avLst/>
          </a:prstGeom>
        </p:spPr>
      </p:pic>
      <p:graphicFrame>
        <p:nvGraphicFramePr>
          <p:cNvPr id="8" name="Table 7">
            <a:extLst>
              <a:ext uri="{FF2B5EF4-FFF2-40B4-BE49-F238E27FC236}">
                <a16:creationId xmlns:a16="http://schemas.microsoft.com/office/drawing/2014/main" id="{0BF76CDA-ADEC-6D98-9F55-A90B1D2D2D44}"/>
              </a:ext>
            </a:extLst>
          </p:cNvPr>
          <p:cNvGraphicFramePr>
            <a:graphicFrameLocks noGrp="1"/>
          </p:cNvGraphicFramePr>
          <p:nvPr>
            <p:extLst>
              <p:ext uri="{D42A27DB-BD31-4B8C-83A1-F6EECF244321}">
                <p14:modId xmlns:p14="http://schemas.microsoft.com/office/powerpoint/2010/main" val="2592329252"/>
              </p:ext>
            </p:extLst>
          </p:nvPr>
        </p:nvGraphicFramePr>
        <p:xfrm>
          <a:off x="3118736" y="1886942"/>
          <a:ext cx="8268040" cy="4215961"/>
        </p:xfrm>
        <a:graphic>
          <a:graphicData uri="http://schemas.openxmlformats.org/drawingml/2006/table">
            <a:tbl>
              <a:tblPr firstRow="1" bandRow="1">
                <a:tableStyleId>{5C22544A-7EE6-4342-B048-85BDC9FD1C3A}</a:tableStyleId>
              </a:tblPr>
              <a:tblGrid>
                <a:gridCol w="2067010">
                  <a:extLst>
                    <a:ext uri="{9D8B030D-6E8A-4147-A177-3AD203B41FA5}">
                      <a16:colId xmlns:a16="http://schemas.microsoft.com/office/drawing/2014/main" val="314388834"/>
                    </a:ext>
                  </a:extLst>
                </a:gridCol>
                <a:gridCol w="2067010">
                  <a:extLst>
                    <a:ext uri="{9D8B030D-6E8A-4147-A177-3AD203B41FA5}">
                      <a16:colId xmlns:a16="http://schemas.microsoft.com/office/drawing/2014/main" val="1754192811"/>
                    </a:ext>
                  </a:extLst>
                </a:gridCol>
                <a:gridCol w="2067010">
                  <a:extLst>
                    <a:ext uri="{9D8B030D-6E8A-4147-A177-3AD203B41FA5}">
                      <a16:colId xmlns:a16="http://schemas.microsoft.com/office/drawing/2014/main" val="2918793416"/>
                    </a:ext>
                  </a:extLst>
                </a:gridCol>
                <a:gridCol w="2067010">
                  <a:extLst>
                    <a:ext uri="{9D8B030D-6E8A-4147-A177-3AD203B41FA5}">
                      <a16:colId xmlns:a16="http://schemas.microsoft.com/office/drawing/2014/main" val="3021848702"/>
                    </a:ext>
                  </a:extLst>
                </a:gridCol>
              </a:tblGrid>
              <a:tr h="616691">
                <a:tc>
                  <a:txBody>
                    <a:bodyPr/>
                    <a:lstStyle/>
                    <a:p>
                      <a:pPr algn="ctr"/>
                      <a:endParaRPr lang="en-US" sz="1400"/>
                    </a:p>
                  </a:txBody>
                  <a:tcPr/>
                </a:tc>
                <a:tc>
                  <a:txBody>
                    <a:bodyPr/>
                    <a:lstStyle/>
                    <a:p>
                      <a:pPr algn="ctr"/>
                      <a:r>
                        <a:rPr lang="en-US" sz="1400"/>
                        <a:t>TRL 3</a:t>
                      </a:r>
                      <a:br>
                        <a:rPr lang="en-US" sz="1400"/>
                      </a:br>
                      <a:r>
                        <a:rPr lang="en-US" sz="1400"/>
                        <a:t>(Early Prototype - COTS)</a:t>
                      </a:r>
                    </a:p>
                  </a:txBody>
                  <a:tcPr/>
                </a:tc>
                <a:tc>
                  <a:txBody>
                    <a:bodyPr/>
                    <a:lstStyle/>
                    <a:p>
                      <a:pPr algn="ctr"/>
                      <a:r>
                        <a:rPr lang="en-US" sz="1400"/>
                        <a:t>TRL  5</a:t>
                      </a:r>
                    </a:p>
                    <a:p>
                      <a:pPr lvl="0" algn="ctr">
                        <a:buNone/>
                      </a:pPr>
                      <a:r>
                        <a:rPr lang="en-US" sz="1400"/>
                        <a:t>(TECH DEMO)</a:t>
                      </a:r>
                    </a:p>
                  </a:txBody>
                  <a:tcPr/>
                </a:tc>
                <a:tc>
                  <a:txBody>
                    <a:bodyPr/>
                    <a:lstStyle/>
                    <a:p>
                      <a:pPr algn="ctr"/>
                      <a:r>
                        <a:rPr lang="en-AU" sz="1400"/>
                        <a:t>TRL 8</a:t>
                      </a:r>
                      <a:endParaRPr lang="en-US" sz="1400"/>
                    </a:p>
                    <a:p>
                      <a:pPr lvl="0" algn="ctr">
                        <a:buNone/>
                      </a:pPr>
                      <a:r>
                        <a:rPr lang="en-US" sz="1400"/>
                        <a:t>(Product)</a:t>
                      </a:r>
                    </a:p>
                  </a:txBody>
                  <a:tcPr/>
                </a:tc>
                <a:extLst>
                  <a:ext uri="{0D108BD9-81ED-4DB2-BD59-A6C34878D82A}">
                    <a16:rowId xmlns:a16="http://schemas.microsoft.com/office/drawing/2014/main" val="1857229972"/>
                  </a:ext>
                </a:extLst>
              </a:tr>
              <a:tr h="616691">
                <a:tc>
                  <a:txBody>
                    <a:bodyPr/>
                    <a:lstStyle/>
                    <a:p>
                      <a:pPr algn="ctr"/>
                      <a:r>
                        <a:rPr lang="en-US" sz="1400" b="1"/>
                        <a:t>SDR Unit</a:t>
                      </a:r>
                    </a:p>
                  </a:txBody>
                  <a:tcPr anchor="ctr"/>
                </a:tc>
                <a:tc>
                  <a:txBody>
                    <a:bodyPr/>
                    <a:lstStyle/>
                    <a:p>
                      <a:pPr algn="ctr"/>
                      <a:r>
                        <a:rPr lang="en-US" sz="1400"/>
                        <a:t> 4 x Coherent SDR</a:t>
                      </a:r>
                    </a:p>
                  </a:txBody>
                  <a:tcPr anchor="ctr"/>
                </a:tc>
                <a:tc>
                  <a:txBody>
                    <a:bodyPr/>
                    <a:lstStyle/>
                    <a:p>
                      <a:pPr algn="ctr"/>
                      <a:r>
                        <a:rPr lang="en-US" sz="1400"/>
                        <a:t>In house design </a:t>
                      </a:r>
                    </a:p>
                  </a:txBody>
                  <a:tcPr anchor="ctr"/>
                </a:tc>
                <a:tc>
                  <a:txBody>
                    <a:bodyPr/>
                    <a:lstStyle/>
                    <a:p>
                      <a:pPr algn="ctr"/>
                      <a:r>
                        <a:rPr lang="en-US" sz="1400"/>
                        <a:t>Bespoke Milspec</a:t>
                      </a:r>
                    </a:p>
                  </a:txBody>
                  <a:tcPr anchor="ctr"/>
                </a:tc>
                <a:extLst>
                  <a:ext uri="{0D108BD9-81ED-4DB2-BD59-A6C34878D82A}">
                    <a16:rowId xmlns:a16="http://schemas.microsoft.com/office/drawing/2014/main" val="1475496251"/>
                  </a:ext>
                </a:extLst>
              </a:tr>
              <a:tr h="616691">
                <a:tc>
                  <a:txBody>
                    <a:bodyPr/>
                    <a:lstStyle/>
                    <a:p>
                      <a:pPr algn="ctr"/>
                      <a:r>
                        <a:rPr lang="en-US" sz="1400" b="1"/>
                        <a:t> ML Processor</a:t>
                      </a:r>
                    </a:p>
                  </a:txBody>
                  <a:tcPr anchor="ctr"/>
                </a:tc>
                <a:tc>
                  <a:txBody>
                    <a:bodyPr/>
                    <a:lstStyle/>
                    <a:p>
                      <a:pPr lvl="0" algn="ctr">
                        <a:buNone/>
                      </a:pPr>
                      <a:r>
                        <a:rPr lang="en-US" sz="1400" b="0" i="0" u="none" strike="noStrike" baseline="0" noProof="0">
                          <a:solidFill>
                            <a:srgbClr val="000000"/>
                          </a:solidFill>
                          <a:latin typeface="Calibri"/>
                        </a:rPr>
                        <a:t>Cortex-A76 </a:t>
                      </a:r>
                      <a:r>
                        <a:rPr lang="en-US" sz="1400" b="0" i="0" u="none" strike="noStrike" baseline="0" noProof="0" err="1">
                          <a:solidFill>
                            <a:srgbClr val="000000"/>
                          </a:solidFill>
                          <a:latin typeface="Calibri"/>
                        </a:rPr>
                        <a:t>rPi</a:t>
                      </a:r>
                      <a:r>
                        <a:rPr lang="en-US" sz="1400" b="0" i="0" u="none" strike="noStrike" baseline="0" noProof="0">
                          <a:solidFill>
                            <a:srgbClr val="000000"/>
                          </a:solidFill>
                          <a:latin typeface="Calibri"/>
                        </a:rPr>
                        <a:t> / </a:t>
                      </a:r>
                      <a:br>
                        <a:rPr lang="en-US" sz="1400" b="0" i="0" u="none" strike="noStrike" baseline="0" noProof="0">
                          <a:solidFill>
                            <a:srgbClr val="000000"/>
                          </a:solidFill>
                          <a:latin typeface="Calibri"/>
                        </a:rPr>
                      </a:br>
                      <a:r>
                        <a:rPr lang="en-US" sz="1400" b="0" i="0" u="none" strike="noStrike" baseline="0" noProof="0">
                          <a:solidFill>
                            <a:srgbClr val="000000"/>
                          </a:solidFill>
                          <a:latin typeface="Calibri"/>
                        </a:rPr>
                        <a:t>PC GPU</a:t>
                      </a:r>
                    </a:p>
                  </a:txBody>
                  <a:tcPr anchor="ctr"/>
                </a:tc>
                <a:tc>
                  <a:txBody>
                    <a:bodyPr/>
                    <a:lstStyle/>
                    <a:p>
                      <a:pPr lvl="0" algn="ctr">
                        <a:buNone/>
                      </a:pPr>
                      <a:r>
                        <a:rPr lang="en-US" sz="1400" b="0" i="0" u="none" strike="noStrike" noProof="0">
                          <a:solidFill>
                            <a:srgbClr val="000000"/>
                          </a:solidFill>
                          <a:latin typeface="Calibri"/>
                        </a:rPr>
                        <a:t>Nvidia Jetson</a:t>
                      </a:r>
                    </a:p>
                  </a:txBody>
                  <a:tcPr anchor="ctr"/>
                </a:tc>
                <a:tc>
                  <a:txBody>
                    <a:bodyPr/>
                    <a:lstStyle/>
                    <a:p>
                      <a:pPr lvl="0" algn="ctr">
                        <a:buNone/>
                      </a:pPr>
                      <a:r>
                        <a:rPr lang="en-US" sz="1400" b="0" i="0" u="none" strike="noStrike" noProof="0">
                          <a:solidFill>
                            <a:srgbClr val="000000"/>
                          </a:solidFill>
                          <a:latin typeface="Calibri"/>
                        </a:rPr>
                        <a:t>TBA</a:t>
                      </a:r>
                    </a:p>
                  </a:txBody>
                  <a:tcPr anchor="ctr"/>
                </a:tc>
                <a:extLst>
                  <a:ext uri="{0D108BD9-81ED-4DB2-BD59-A6C34878D82A}">
                    <a16:rowId xmlns:a16="http://schemas.microsoft.com/office/drawing/2014/main" val="3921149650"/>
                  </a:ext>
                </a:extLst>
              </a:tr>
              <a:tr h="616691">
                <a:tc>
                  <a:txBody>
                    <a:bodyPr/>
                    <a:lstStyle/>
                    <a:p>
                      <a:pPr lvl="0" algn="ctr">
                        <a:buNone/>
                      </a:pPr>
                      <a:r>
                        <a:rPr lang="en-US" sz="1400" b="1"/>
                        <a:t>Computer</a:t>
                      </a:r>
                    </a:p>
                  </a:txBody>
                  <a:tcPr anchor="ctr"/>
                </a:tc>
                <a:tc>
                  <a:txBody>
                    <a:bodyPr/>
                    <a:lstStyle/>
                    <a:p>
                      <a:pPr lvl="0" algn="ctr">
                        <a:buNone/>
                      </a:pPr>
                      <a:r>
                        <a:rPr lang="en-US" sz="1400"/>
                        <a:t>Raspberry Pi / </a:t>
                      </a:r>
                    </a:p>
                    <a:p>
                      <a:pPr lvl="0" algn="ctr">
                        <a:buNone/>
                      </a:pPr>
                      <a:r>
                        <a:rPr lang="en-US" sz="1400"/>
                        <a:t>PC USB Dev</a:t>
                      </a:r>
                    </a:p>
                  </a:txBody>
                  <a:tcPr anchor="ctr"/>
                </a:tc>
                <a:tc>
                  <a:txBody>
                    <a:bodyPr/>
                    <a:lstStyle/>
                    <a:p>
                      <a:pPr lvl="0" algn="ctr">
                        <a:buNone/>
                      </a:pPr>
                      <a:r>
                        <a:rPr lang="en-US" sz="1400" b="0" i="0" u="none" strike="noStrike" noProof="0">
                          <a:solidFill>
                            <a:srgbClr val="000000"/>
                          </a:solidFill>
                          <a:latin typeface="Calibri"/>
                        </a:rPr>
                        <a:t>ARM A57</a:t>
                      </a:r>
                    </a:p>
                  </a:txBody>
                  <a:tcPr anchor="ctr"/>
                </a:tc>
                <a:tc>
                  <a:txBody>
                    <a:bodyPr/>
                    <a:lstStyle/>
                    <a:p>
                      <a:pPr lvl="0" algn="ctr">
                        <a:buNone/>
                      </a:pPr>
                      <a:r>
                        <a:rPr lang="en-US" sz="1400" b="0" i="0" u="none" strike="noStrike" noProof="0">
                          <a:solidFill>
                            <a:srgbClr val="000000"/>
                          </a:solidFill>
                          <a:latin typeface="Calibri"/>
                        </a:rPr>
                        <a:t>TBA</a:t>
                      </a:r>
                    </a:p>
                  </a:txBody>
                  <a:tcPr anchor="ctr"/>
                </a:tc>
                <a:extLst>
                  <a:ext uri="{0D108BD9-81ED-4DB2-BD59-A6C34878D82A}">
                    <a16:rowId xmlns:a16="http://schemas.microsoft.com/office/drawing/2014/main" val="2270139293"/>
                  </a:ext>
                </a:extLst>
              </a:tr>
              <a:tr h="616691">
                <a:tc>
                  <a:txBody>
                    <a:bodyPr/>
                    <a:lstStyle/>
                    <a:p>
                      <a:pPr lvl="0" algn="ctr">
                        <a:buNone/>
                      </a:pPr>
                      <a:r>
                        <a:rPr lang="en-US" sz="1400" b="1"/>
                        <a:t>Transmitter</a:t>
                      </a:r>
                    </a:p>
                  </a:txBody>
                  <a:tcPr anchor="ctr"/>
                </a:tc>
                <a:tc>
                  <a:txBody>
                    <a:bodyPr/>
                    <a:lstStyle/>
                    <a:p>
                      <a:pPr lvl="0" algn="ctr">
                        <a:buNone/>
                      </a:pPr>
                      <a:r>
                        <a:rPr lang="en-US" sz="1400"/>
                        <a:t>Low Power</a:t>
                      </a:r>
                      <a:br>
                        <a:rPr lang="en-US" sz="1400"/>
                      </a:br>
                      <a:r>
                        <a:rPr lang="en-US" sz="1400"/>
                        <a:t>SDR Transceiver </a:t>
                      </a:r>
                    </a:p>
                  </a:txBody>
                  <a:tcPr anchor="ctr"/>
                </a:tc>
                <a:tc>
                  <a:txBody>
                    <a:bodyPr/>
                    <a:lstStyle/>
                    <a:p>
                      <a:pPr lvl="0" algn="ctr">
                        <a:buNone/>
                      </a:pPr>
                      <a:r>
                        <a:rPr lang="en-US" sz="1400" b="0" i="0" u="none" strike="noStrike" noProof="0">
                          <a:solidFill>
                            <a:srgbClr val="000000"/>
                          </a:solidFill>
                          <a:latin typeface="Calibri"/>
                        </a:rPr>
                        <a:t>Power Amplifier</a:t>
                      </a:r>
                      <a:br>
                        <a:rPr lang="en-US" sz="1400" b="0" i="0" u="none" strike="noStrike" noProof="0">
                          <a:solidFill>
                            <a:srgbClr val="000000"/>
                          </a:solidFill>
                          <a:latin typeface="Calibri"/>
                        </a:rPr>
                      </a:br>
                      <a:r>
                        <a:rPr lang="en-US" sz="1400"/>
                        <a:t>SDR Transceiver </a:t>
                      </a:r>
                      <a:endParaRPr lang="en-US" sz="1400" b="0" i="0" u="none" strike="noStrike" noProof="0">
                        <a:solidFill>
                          <a:srgbClr val="000000"/>
                        </a:solidFill>
                        <a:latin typeface="Calibri"/>
                      </a:endParaRPr>
                    </a:p>
                  </a:txBody>
                  <a:tcPr anchor="ctr"/>
                </a:tc>
                <a:tc>
                  <a:txBody>
                    <a:bodyPr/>
                    <a:lstStyle/>
                    <a:p>
                      <a:pPr lvl="0" algn="ctr">
                        <a:buNone/>
                      </a:pPr>
                      <a:r>
                        <a:rPr lang="en-US" sz="1400" b="0" i="0" u="none" strike="noStrike" noProof="0">
                          <a:solidFill>
                            <a:srgbClr val="000000"/>
                          </a:solidFill>
                          <a:latin typeface="Calibri"/>
                        </a:rPr>
                        <a:t>TBA</a:t>
                      </a:r>
                    </a:p>
                  </a:txBody>
                  <a:tcPr anchor="ctr"/>
                </a:tc>
                <a:extLst>
                  <a:ext uri="{0D108BD9-81ED-4DB2-BD59-A6C34878D82A}">
                    <a16:rowId xmlns:a16="http://schemas.microsoft.com/office/drawing/2014/main" val="2631656586"/>
                  </a:ext>
                </a:extLst>
              </a:tr>
              <a:tr h="515815">
                <a:tc>
                  <a:txBody>
                    <a:bodyPr/>
                    <a:lstStyle/>
                    <a:p>
                      <a:pPr algn="ctr"/>
                      <a:r>
                        <a:rPr lang="en-US" sz="1400" b="1"/>
                        <a:t>Housing and etc.</a:t>
                      </a:r>
                    </a:p>
                  </a:txBody>
                  <a:tcPr anchor="ctr"/>
                </a:tc>
                <a:tc>
                  <a:txBody>
                    <a:bodyPr/>
                    <a:lstStyle/>
                    <a:p>
                      <a:pPr algn="ctr"/>
                      <a:r>
                        <a:rPr lang="en-US" sz="1400"/>
                        <a:t>3D Printed</a:t>
                      </a:r>
                    </a:p>
                  </a:txBody>
                  <a:tcPr anchor="ctr"/>
                </a:tc>
                <a:tc>
                  <a:txBody>
                    <a:bodyPr/>
                    <a:lstStyle/>
                    <a:p>
                      <a:pPr lvl="0" algn="ctr">
                        <a:buNone/>
                      </a:pPr>
                      <a:r>
                        <a:rPr lang="en-US" sz="1400" b="0" i="0" u="none" strike="noStrike" noProof="0">
                          <a:solidFill>
                            <a:srgbClr val="000000"/>
                          </a:solidFill>
                          <a:latin typeface="Calibri"/>
                        </a:rPr>
                        <a:t>CNC Machined</a:t>
                      </a:r>
                    </a:p>
                  </a:txBody>
                  <a:tcPr anchor="ctr"/>
                </a:tc>
                <a:tc>
                  <a:txBody>
                    <a:bodyPr/>
                    <a:lstStyle/>
                    <a:p>
                      <a:pPr lvl="0" algn="ctr">
                        <a:buNone/>
                      </a:pPr>
                      <a:r>
                        <a:rPr lang="en-US" sz="1400" b="0" i="0" u="none" strike="noStrike" noProof="0">
                          <a:solidFill>
                            <a:srgbClr val="000000"/>
                          </a:solidFill>
                          <a:latin typeface="Calibri"/>
                        </a:rPr>
                        <a:t>TBA</a:t>
                      </a:r>
                    </a:p>
                  </a:txBody>
                  <a:tcPr anchor="ctr"/>
                </a:tc>
                <a:extLst>
                  <a:ext uri="{0D108BD9-81ED-4DB2-BD59-A6C34878D82A}">
                    <a16:rowId xmlns:a16="http://schemas.microsoft.com/office/drawing/2014/main" val="1284753087"/>
                  </a:ext>
                </a:extLst>
              </a:tr>
              <a:tr h="616691">
                <a:tc>
                  <a:txBody>
                    <a:bodyPr/>
                    <a:lstStyle/>
                    <a:p>
                      <a:pPr algn="ctr"/>
                      <a:r>
                        <a:rPr lang="en-US" sz="1400" b="1"/>
                        <a:t>UNIT COST TOTAL</a:t>
                      </a:r>
                    </a:p>
                  </a:txBody>
                  <a:tcPr anchor="ctr"/>
                </a:tc>
                <a:tc>
                  <a:txBody>
                    <a:bodyPr/>
                    <a:lstStyle/>
                    <a:p>
                      <a:pPr algn="ctr"/>
                      <a:r>
                        <a:rPr lang="en-US" sz="1400"/>
                        <a:t>~$1500</a:t>
                      </a:r>
                    </a:p>
                  </a:txBody>
                  <a:tcPr anchor="ctr"/>
                </a:tc>
                <a:tc>
                  <a:txBody>
                    <a:bodyPr/>
                    <a:lstStyle/>
                    <a:p>
                      <a:pPr algn="ctr"/>
                      <a:r>
                        <a:rPr lang="en-US" sz="1400"/>
                        <a:t>TBA</a:t>
                      </a:r>
                    </a:p>
                  </a:txBody>
                  <a:tcPr anchor="ctr"/>
                </a:tc>
                <a:tc>
                  <a:txBody>
                    <a:bodyPr/>
                    <a:lstStyle/>
                    <a:p>
                      <a:pPr algn="ctr"/>
                      <a:r>
                        <a:rPr lang="en-US" sz="1400"/>
                        <a:t>5 Km</a:t>
                      </a:r>
                      <a:r>
                        <a:rPr lang="en-US" sz="1400" baseline="30000"/>
                        <a:t>2</a:t>
                      </a:r>
                      <a:r>
                        <a:rPr lang="en-US" sz="1400"/>
                        <a:t> Coverage</a:t>
                      </a:r>
                      <a:br>
                        <a:rPr lang="en-US" sz="1400"/>
                      </a:br>
                      <a:r>
                        <a:rPr lang="en-US" sz="1400"/>
                        <a:t>Budget Target $35,000</a:t>
                      </a:r>
                    </a:p>
                  </a:txBody>
                  <a:tcPr anchor="ctr"/>
                </a:tc>
                <a:extLst>
                  <a:ext uri="{0D108BD9-81ED-4DB2-BD59-A6C34878D82A}">
                    <a16:rowId xmlns:a16="http://schemas.microsoft.com/office/drawing/2014/main" val="4032982212"/>
                  </a:ext>
                </a:extLst>
              </a:tr>
            </a:tbl>
          </a:graphicData>
        </a:graphic>
      </p:graphicFrame>
    </p:spTree>
    <p:extLst>
      <p:ext uri="{BB962C8B-B14F-4D97-AF65-F5344CB8AC3E}">
        <p14:creationId xmlns:p14="http://schemas.microsoft.com/office/powerpoint/2010/main" val="343769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64CE2-C8F8-E46E-53DE-AC4CD2FB2B1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F9369DB-11AD-F303-AAFE-38E54CFC469F}"/>
              </a:ext>
            </a:extLst>
          </p:cNvPr>
          <p:cNvPicPr>
            <a:picLocks noChangeAspect="1"/>
          </p:cNvPicPr>
          <p:nvPr/>
        </p:nvPicPr>
        <p:blipFill>
          <a:blip r:embed="rId3"/>
          <a:stretch>
            <a:fillRect/>
          </a:stretch>
        </p:blipFill>
        <p:spPr>
          <a:xfrm>
            <a:off x="2318486" y="1817564"/>
            <a:ext cx="4517298" cy="4536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Straight Connector 14">
            <a:extLst>
              <a:ext uri="{FF2B5EF4-FFF2-40B4-BE49-F238E27FC236}">
                <a16:creationId xmlns:a16="http://schemas.microsoft.com/office/drawing/2014/main" id="{3238EC08-71AD-DA63-9065-C8DEC5609627}"/>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B5B116C1-2F56-A805-27B3-66AE6A159F38}"/>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How the Node Works</a:t>
            </a:r>
            <a:endParaRPr lang="en-AU" sz="4400" b="1">
              <a:solidFill>
                <a:srgbClr val="000000"/>
              </a:solidFill>
            </a:endParaRPr>
          </a:p>
        </p:txBody>
      </p:sp>
      <p:pic>
        <p:nvPicPr>
          <p:cNvPr id="16" name="Picture 15">
            <a:extLst>
              <a:ext uri="{FF2B5EF4-FFF2-40B4-BE49-F238E27FC236}">
                <a16:creationId xmlns:a16="http://schemas.microsoft.com/office/drawing/2014/main" id="{0A631441-2D04-C5DB-2966-AC71F332E75C}"/>
              </a:ext>
            </a:extLst>
          </p:cNvPr>
          <p:cNvPicPr>
            <a:picLocks noChangeAspect="1"/>
          </p:cNvPicPr>
          <p:nvPr/>
        </p:nvPicPr>
        <p:blipFill rotWithShape="1">
          <a:blip r:embed="rId4"/>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262CF81-E9E6-4202-3868-297F688F3556}"/>
              </a:ext>
            </a:extLst>
          </p:cNvPr>
          <p:cNvPicPr>
            <a:picLocks noChangeAspect="1"/>
          </p:cNvPicPr>
          <p:nvPr/>
        </p:nvPicPr>
        <p:blipFill rotWithShape="1">
          <a:blip r:embed="rId4"/>
          <a:srcRect l="23461" t="2852" r="22832" b="23510"/>
          <a:stretch/>
        </p:blipFill>
        <p:spPr>
          <a:xfrm>
            <a:off x="10948406" y="285177"/>
            <a:ext cx="871041" cy="1048896"/>
          </a:xfrm>
          <a:prstGeom prst="rect">
            <a:avLst/>
          </a:prstGeom>
        </p:spPr>
      </p:pic>
      <p:sp>
        <p:nvSpPr>
          <p:cNvPr id="5" name="Text Placeholder 2">
            <a:extLst>
              <a:ext uri="{FF2B5EF4-FFF2-40B4-BE49-F238E27FC236}">
                <a16:creationId xmlns:a16="http://schemas.microsoft.com/office/drawing/2014/main" id="{65E4A33D-00CA-B41F-FFF6-A9097BD37FA2}"/>
              </a:ext>
            </a:extLst>
          </p:cNvPr>
          <p:cNvSpPr txBox="1">
            <a:spLocks/>
          </p:cNvSpPr>
          <p:nvPr/>
        </p:nvSpPr>
        <p:spPr>
          <a:xfrm>
            <a:off x="7722688" y="3142849"/>
            <a:ext cx="4322686" cy="1633763"/>
          </a:xfrm>
          <a:prstGeom prst="rect">
            <a:avLst/>
          </a:prstGeom>
          <a:solidFill>
            <a:schemeClr val="bg1">
              <a:lumMod val="95000"/>
            </a:schemeClr>
          </a:solidFill>
          <a:ln>
            <a:solidFill>
              <a:schemeClr val="tx1">
                <a:lumMod val="95000"/>
                <a:lumOff val="5000"/>
              </a:schemeClr>
            </a:solidFill>
          </a:ln>
        </p:spPr>
        <p:txBody>
          <a:bodyPr vert="horz" lIns="91440" tIns="45720" rIns="91440" bIns="45720" rtlCol="0" anchor="t">
            <a:normAutofit/>
          </a:bodyPr>
          <a:lstStyle>
            <a:defPPr>
              <a:defRPr lang="en-US"/>
            </a:defPPr>
            <a:lvl1pPr indent="0" defTabSz="914400">
              <a:lnSpc>
                <a:spcPct val="134000"/>
              </a:lnSpc>
              <a:spcBef>
                <a:spcPts val="1000"/>
              </a:spcBef>
              <a:buFont typeface="Arial" panose="020B0604020202020204" pitchFamily="34" charset="0"/>
              <a:buNone/>
              <a:defRPr sz="1400" b="1" baseline="0">
                <a:solidFill>
                  <a:srgbClr val="000000"/>
                </a:solidFill>
                <a:latin typeface="Arial"/>
                <a:cs typeface="Arial"/>
              </a:defRPr>
            </a:lvl1pPr>
            <a:lvl2pPr indent="0" defTabSz="914400">
              <a:lnSpc>
                <a:spcPct val="90000"/>
              </a:lnSpc>
              <a:spcBef>
                <a:spcPts val="500"/>
              </a:spcBef>
              <a:buFont typeface="Arial" panose="020B0604020202020204" pitchFamily="34" charset="0"/>
              <a:buNone/>
              <a:defRPr sz="2400"/>
            </a:lvl2pPr>
            <a:lvl3pPr indent="0" defTabSz="914400">
              <a:lnSpc>
                <a:spcPct val="90000"/>
              </a:lnSpc>
              <a:spcBef>
                <a:spcPts val="500"/>
              </a:spcBef>
              <a:buFont typeface="Arial" panose="020B0604020202020204" pitchFamily="34" charset="0"/>
              <a:buNone/>
              <a:defRPr sz="2000"/>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AU"/>
              <a:t>Step 2 – Think &amp; Decide : Deep Learning </a:t>
            </a:r>
          </a:p>
          <a:p>
            <a:r>
              <a:rPr lang="en-AU" b="0"/>
              <a:t>SDR I/Q data processing with AI/ML.</a:t>
            </a:r>
            <a:endParaRPr lang="en-US" b="0"/>
          </a:p>
          <a:p>
            <a:r>
              <a:rPr lang="en-AU" b="0"/>
              <a:t>Key Feature = </a:t>
            </a:r>
            <a:r>
              <a:rPr lang="en-AU"/>
              <a:t>Unique RF Signature per device</a:t>
            </a:r>
            <a:r>
              <a:rPr lang="en-AU" b="0"/>
              <a:t> </a:t>
            </a:r>
            <a:endParaRPr lang="en-US" b="0"/>
          </a:p>
          <a:p>
            <a:r>
              <a:rPr lang="en-AU" b="0"/>
              <a:t>Final Classification Neural to filter irrelevant info . </a:t>
            </a:r>
            <a:endParaRPr lang="en-US" b="0"/>
          </a:p>
        </p:txBody>
      </p:sp>
      <p:sp>
        <p:nvSpPr>
          <p:cNvPr id="6" name="Text Placeholder 2">
            <a:extLst>
              <a:ext uri="{FF2B5EF4-FFF2-40B4-BE49-F238E27FC236}">
                <a16:creationId xmlns:a16="http://schemas.microsoft.com/office/drawing/2014/main" id="{2481DE28-8B79-AB60-BAF5-DD9DF15910CC}"/>
              </a:ext>
            </a:extLst>
          </p:cNvPr>
          <p:cNvSpPr txBox="1">
            <a:spLocks/>
          </p:cNvSpPr>
          <p:nvPr/>
        </p:nvSpPr>
        <p:spPr>
          <a:xfrm>
            <a:off x="7722687" y="4882509"/>
            <a:ext cx="4322686" cy="1372178"/>
          </a:xfrm>
          <a:prstGeom prst="rect">
            <a:avLst/>
          </a:prstGeom>
          <a:solidFill>
            <a:schemeClr val="bg1">
              <a:lumMod val="95000"/>
            </a:schemeClr>
          </a:solidFill>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400">
                <a:solidFill>
                  <a:srgbClr val="000000"/>
                </a:solidFill>
                <a:latin typeface="Arial"/>
                <a:cs typeface="Arial"/>
              </a:rPr>
              <a:t>Step 3 : Mesh Transmission  </a:t>
            </a:r>
            <a:endParaRPr lang="en-US" sz="1400">
              <a:solidFill>
                <a:srgbClr val="000000"/>
              </a:solidFill>
              <a:latin typeface="Arial"/>
              <a:cs typeface="Arial"/>
            </a:endParaRPr>
          </a:p>
          <a:p>
            <a:pPr>
              <a:lnSpc>
                <a:spcPct val="134000"/>
              </a:lnSpc>
              <a:defRPr/>
            </a:pPr>
            <a:r>
              <a:rPr lang="en-AU" sz="1400" b="0">
                <a:solidFill>
                  <a:srgbClr val="000000"/>
                </a:solidFill>
                <a:latin typeface="Arial"/>
                <a:cs typeface="Arial"/>
              </a:rPr>
              <a:t>Transmit with only critical info to minimise duration: Threat 'ID', general type  (Subject to device settings)</a:t>
            </a:r>
          </a:p>
        </p:txBody>
      </p:sp>
      <p:sp>
        <p:nvSpPr>
          <p:cNvPr id="14" name="TextBox 13">
            <a:extLst>
              <a:ext uri="{FF2B5EF4-FFF2-40B4-BE49-F238E27FC236}">
                <a16:creationId xmlns:a16="http://schemas.microsoft.com/office/drawing/2014/main" id="{A92D5468-832D-6EC1-53F1-8EDDADF95CBE}"/>
              </a:ext>
            </a:extLst>
          </p:cNvPr>
          <p:cNvSpPr txBox="1"/>
          <p:nvPr/>
        </p:nvSpPr>
        <p:spPr>
          <a:xfrm>
            <a:off x="7724129" y="1693222"/>
            <a:ext cx="4329777" cy="1302280"/>
          </a:xfrm>
          <a:prstGeom prst="rect">
            <a:avLst/>
          </a:prstGeom>
          <a:solidFill>
            <a:schemeClr val="bg1">
              <a:lumMod val="95000"/>
            </a:schemeClr>
          </a:solidFill>
          <a:ln>
            <a:solidFill>
              <a:schemeClr val="tx1">
                <a:lumMod val="95000"/>
                <a:lumOff val="5000"/>
              </a:schemeClr>
            </a:solidFill>
          </a:ln>
        </p:spPr>
        <p:txBody>
          <a:bodyPr vert="horz" lIns="91440" tIns="45720" rIns="91440" bIns="45720" rtlCol="0" anchor="t">
            <a:normAutofit/>
          </a:bodyPr>
          <a:lstStyle>
            <a:defPPr>
              <a:defRPr lang="en-US"/>
            </a:defPPr>
            <a:lvl1pPr indent="0" defTabSz="914400">
              <a:lnSpc>
                <a:spcPct val="134000"/>
              </a:lnSpc>
              <a:spcBef>
                <a:spcPts val="1000"/>
              </a:spcBef>
              <a:buFont typeface="Arial" panose="020B0604020202020204" pitchFamily="34" charset="0"/>
              <a:buNone/>
              <a:defRPr sz="1400" b="1" baseline="0">
                <a:solidFill>
                  <a:srgbClr val="000000"/>
                </a:solidFill>
                <a:latin typeface="Arial"/>
                <a:cs typeface="Arial"/>
              </a:defRPr>
            </a:lvl1pPr>
            <a:lvl2pPr indent="0" defTabSz="914400">
              <a:lnSpc>
                <a:spcPct val="90000"/>
              </a:lnSpc>
              <a:spcBef>
                <a:spcPts val="500"/>
              </a:spcBef>
              <a:buFont typeface="Arial" panose="020B0604020202020204" pitchFamily="34" charset="0"/>
              <a:buNone/>
              <a:defRPr sz="2400"/>
            </a:lvl2pPr>
            <a:lvl3pPr indent="0" defTabSz="914400">
              <a:lnSpc>
                <a:spcPct val="90000"/>
              </a:lnSpc>
              <a:spcBef>
                <a:spcPts val="500"/>
              </a:spcBef>
              <a:buFont typeface="Arial" panose="020B0604020202020204" pitchFamily="34" charset="0"/>
              <a:buNone/>
              <a:defRPr sz="2000"/>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AU"/>
              <a:t>Step 1 – Listen &amp; Convert : Digital RF Hardware </a:t>
            </a:r>
            <a:endParaRPr lang="en-US"/>
          </a:p>
          <a:p>
            <a:r>
              <a:rPr lang="en-AU" b="0"/>
              <a:t>Phase‑coherent multi‑element SDR antenna array </a:t>
            </a:r>
            <a:endParaRPr lang="en-US" b="0"/>
          </a:p>
          <a:p>
            <a:r>
              <a:rPr lang="en-AU" b="0"/>
              <a:t>for accurate bearing and range estimation</a:t>
            </a:r>
            <a:endParaRPr lang="en-US" b="0"/>
          </a:p>
        </p:txBody>
      </p:sp>
      <p:sp>
        <p:nvSpPr>
          <p:cNvPr id="2" name="Arrow: Down 1">
            <a:extLst>
              <a:ext uri="{FF2B5EF4-FFF2-40B4-BE49-F238E27FC236}">
                <a16:creationId xmlns:a16="http://schemas.microsoft.com/office/drawing/2014/main" id="{2B2EA722-B7B7-6F49-4917-4F5736E08B1C}"/>
              </a:ext>
            </a:extLst>
          </p:cNvPr>
          <p:cNvSpPr/>
          <p:nvPr/>
        </p:nvSpPr>
        <p:spPr>
          <a:xfrm>
            <a:off x="5857556" y="1082899"/>
            <a:ext cx="2376000" cy="1080000"/>
          </a:xfrm>
          <a:prstGeom prst="downArrow">
            <a:avLst/>
          </a:prstGeom>
          <a:solidFill>
            <a:srgbClr val="AAE57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ea typeface="Calibri"/>
                <a:cs typeface="Calibri"/>
              </a:rPr>
              <a:t>RF signals</a:t>
            </a:r>
          </a:p>
        </p:txBody>
      </p:sp>
      <p:sp>
        <p:nvSpPr>
          <p:cNvPr id="18" name="Arrow: Down 17">
            <a:extLst>
              <a:ext uri="{FF2B5EF4-FFF2-40B4-BE49-F238E27FC236}">
                <a16:creationId xmlns:a16="http://schemas.microsoft.com/office/drawing/2014/main" id="{BE3905EB-E679-76E1-CF18-7437A2F430FC}"/>
              </a:ext>
            </a:extLst>
          </p:cNvPr>
          <p:cNvSpPr/>
          <p:nvPr/>
        </p:nvSpPr>
        <p:spPr>
          <a:xfrm>
            <a:off x="5857556" y="2556401"/>
            <a:ext cx="2376000" cy="1080000"/>
          </a:xfrm>
          <a:prstGeom prst="downArrow">
            <a:avLst/>
          </a:prstGeom>
          <a:solidFill>
            <a:srgbClr val="FFCE3C"/>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ea typeface="Calibri"/>
                <a:cs typeface="Calibri"/>
              </a:rPr>
              <a:t>Digitized Waveform &amp; Direction &amp; Range</a:t>
            </a:r>
          </a:p>
        </p:txBody>
      </p:sp>
      <p:sp>
        <p:nvSpPr>
          <p:cNvPr id="21" name="Arrow: Down 20">
            <a:extLst>
              <a:ext uri="{FF2B5EF4-FFF2-40B4-BE49-F238E27FC236}">
                <a16:creationId xmlns:a16="http://schemas.microsoft.com/office/drawing/2014/main" id="{3D0A69BB-716B-9B4A-8576-791AA9C2D718}"/>
              </a:ext>
            </a:extLst>
          </p:cNvPr>
          <p:cNvSpPr/>
          <p:nvPr/>
        </p:nvSpPr>
        <p:spPr>
          <a:xfrm>
            <a:off x="5857556" y="4194417"/>
            <a:ext cx="2376000" cy="1080000"/>
          </a:xfrm>
          <a:prstGeom prst="downArrow">
            <a:avLst/>
          </a:prstGeom>
          <a:solidFill>
            <a:srgbClr val="FF7474"/>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ea typeface="Calibri"/>
                <a:cs typeface="Calibri"/>
              </a:rPr>
              <a:t>Threat Profile</a:t>
            </a:r>
          </a:p>
        </p:txBody>
      </p:sp>
      <p:sp>
        <p:nvSpPr>
          <p:cNvPr id="29" name="Arrow: Down 28">
            <a:extLst>
              <a:ext uri="{FF2B5EF4-FFF2-40B4-BE49-F238E27FC236}">
                <a16:creationId xmlns:a16="http://schemas.microsoft.com/office/drawing/2014/main" id="{47F10C02-8323-4A11-ABFF-46542DB38A2A}"/>
              </a:ext>
            </a:extLst>
          </p:cNvPr>
          <p:cNvSpPr/>
          <p:nvPr/>
        </p:nvSpPr>
        <p:spPr>
          <a:xfrm>
            <a:off x="5857556" y="5723566"/>
            <a:ext cx="2376000" cy="1080000"/>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ea typeface="Calibri"/>
                <a:cs typeface="Calibri"/>
              </a:rPr>
              <a:t>Int Cell</a:t>
            </a:r>
            <a:endParaRPr lang="en-US" sz="1400">
              <a:solidFill>
                <a:srgbClr val="000000"/>
              </a:solidFill>
            </a:endParaRPr>
          </a:p>
        </p:txBody>
      </p:sp>
      <p:pic>
        <p:nvPicPr>
          <p:cNvPr id="4" name="Picture 3" descr="create a generic multi-channel SDR board with integrated ML processing, no branding">
            <a:extLst>
              <a:ext uri="{FF2B5EF4-FFF2-40B4-BE49-F238E27FC236}">
                <a16:creationId xmlns:a16="http://schemas.microsoft.com/office/drawing/2014/main" id="{F0CD0115-6732-BC23-C124-44DB219C26F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89844" l="1270" r="97852">
                        <a14:foregroundMark x1="23438" y1="11523" x2="30371" y2="10449"/>
                        <a14:foregroundMark x1="90234" y1="73828" x2="97949" y2="49902"/>
                        <a14:foregroundMark x1="97949" y1="49902" x2="93750" y2="54590"/>
                        <a14:foregroundMark x1="8887" y1="27734" x2="1270" y2="50098"/>
                        <a14:foregroundMark x1="1270" y1="50098" x2="7715" y2="39746"/>
                      </a14:backgroundRemoval>
                    </a14:imgEffect>
                  </a14:imgLayer>
                </a14:imgProps>
              </a:ext>
            </a:extLst>
          </a:blip>
          <a:stretch>
            <a:fillRect/>
          </a:stretch>
        </p:blipFill>
        <p:spPr>
          <a:xfrm>
            <a:off x="93596" y="4126669"/>
            <a:ext cx="2154617" cy="1818743"/>
          </a:xfrm>
          <a:prstGeom prst="rect">
            <a:avLst/>
          </a:prstGeom>
        </p:spPr>
      </p:pic>
      <p:pic>
        <p:nvPicPr>
          <p:cNvPr id="13" name="Picture 12">
            <a:extLst>
              <a:ext uri="{FF2B5EF4-FFF2-40B4-BE49-F238E27FC236}">
                <a16:creationId xmlns:a16="http://schemas.microsoft.com/office/drawing/2014/main" id="{FE6C7459-AB12-18D1-C0A4-E37125C27C4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1778" l="9865" r="89910">
                        <a14:foregroundMark x1="71973" y1="91778" x2="74888" y2="91556"/>
                        <a14:backgroundMark x1="40583" y1="70444" x2="48430" y2="68222"/>
                      </a14:backgroundRemoval>
                    </a14:imgEffect>
                  </a14:imgLayer>
                </a14:imgProps>
              </a:ext>
            </a:extLst>
          </a:blip>
          <a:stretch>
            <a:fillRect/>
          </a:stretch>
        </p:blipFill>
        <p:spPr>
          <a:xfrm rot="19260958">
            <a:off x="-60037" y="1772641"/>
            <a:ext cx="2254510" cy="2171905"/>
          </a:xfrm>
          <a:prstGeom prst="rect">
            <a:avLst/>
          </a:prstGeom>
        </p:spPr>
      </p:pic>
    </p:spTree>
    <p:extLst>
      <p:ext uri="{BB962C8B-B14F-4D97-AF65-F5344CB8AC3E}">
        <p14:creationId xmlns:p14="http://schemas.microsoft.com/office/powerpoint/2010/main" val="37459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947A-CE41-9303-37FD-B9FAA96AB54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F3562A2-255C-2034-B4EF-2E8A06AC9672}"/>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0C176F07-EB88-12A9-F36F-E6452A88B4CA}"/>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B242ECF-C1D7-C845-C998-6F83412880EF}"/>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F1947B28-564F-9A2E-2347-760AAB5A727F}"/>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Inter Node Mesh &amp; C2 link</a:t>
            </a:r>
            <a:endParaRPr lang="en-AU" sz="4400" b="1">
              <a:solidFill>
                <a:srgbClr val="FF0000"/>
              </a:solidFill>
            </a:endParaRPr>
          </a:p>
        </p:txBody>
      </p:sp>
      <p:cxnSp>
        <p:nvCxnSpPr>
          <p:cNvPr id="15" name="Straight Connector 14">
            <a:extLst>
              <a:ext uri="{FF2B5EF4-FFF2-40B4-BE49-F238E27FC236}">
                <a16:creationId xmlns:a16="http://schemas.microsoft.com/office/drawing/2014/main" id="{D3B51D8F-D875-82E5-9B94-D2C96996B21B}"/>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9AB0DE8-A116-D49B-FE43-BBE1BD08E7B3}"/>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92D375E-7070-F142-EA18-3339FAE7F1B2}"/>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2" name="Rounded Rectangle 1">
            <a:extLst>
              <a:ext uri="{FF2B5EF4-FFF2-40B4-BE49-F238E27FC236}">
                <a16:creationId xmlns:a16="http://schemas.microsoft.com/office/drawing/2014/main" id="{B168F652-2872-1557-4AC4-11E12023A596}"/>
              </a:ext>
            </a:extLst>
          </p:cNvPr>
          <p:cNvSpPr/>
          <p:nvPr/>
        </p:nvSpPr>
        <p:spPr>
          <a:xfrm>
            <a:off x="4906470" y="3678028"/>
            <a:ext cx="1364104" cy="1364104"/>
          </a:xfrm>
          <a:custGeom>
            <a:avLst/>
            <a:gdLst/>
            <a:ahLst/>
            <a:cxnLst/>
            <a:rect l="0" t="0" r="0" b="0"/>
            <a:pathLst>
              <a:path w="1364104" h="1364104">
                <a:moveTo>
                  <a:pt x="1175127" y="1153301"/>
                </a:moveTo>
                <a:lnTo>
                  <a:pt x="1140813" y="1153301"/>
                </a:lnTo>
                <a:lnTo>
                  <a:pt x="1140813" y="1186795"/>
                </a:lnTo>
                <a:cubicBezTo>
                  <a:pt x="1019644" y="1296955"/>
                  <a:pt x="858687" y="1364104"/>
                  <a:pt x="682052" y="1364104"/>
                </a:cubicBezTo>
                <a:cubicBezTo>
                  <a:pt x="505441" y="1364104"/>
                  <a:pt x="344509" y="1296979"/>
                  <a:pt x="223380" y="1186852"/>
                </a:cubicBezTo>
                <a:lnTo>
                  <a:pt x="223380" y="1152993"/>
                </a:lnTo>
                <a:lnTo>
                  <a:pt x="188327" y="1152993"/>
                </a:lnTo>
                <a:cubicBezTo>
                  <a:pt x="71639" y="1030223"/>
                  <a:pt x="0" y="864509"/>
                  <a:pt x="0" y="682052"/>
                </a:cubicBezTo>
                <a:cubicBezTo>
                  <a:pt x="0" y="505441"/>
                  <a:pt x="67125" y="344509"/>
                  <a:pt x="177252" y="223380"/>
                </a:cubicBezTo>
                <a:lnTo>
                  <a:pt x="211111" y="223380"/>
                </a:lnTo>
                <a:lnTo>
                  <a:pt x="211111" y="188270"/>
                </a:lnTo>
                <a:cubicBezTo>
                  <a:pt x="333929" y="71615"/>
                  <a:pt x="499627" y="0"/>
                  <a:pt x="682052" y="0"/>
                </a:cubicBezTo>
                <a:cubicBezTo>
                  <a:pt x="864842" y="0"/>
                  <a:pt x="1030841" y="71907"/>
                  <a:pt x="1153293" y="188969"/>
                </a:cubicBezTo>
                <a:lnTo>
                  <a:pt x="1153293" y="223290"/>
                </a:lnTo>
                <a:lnTo>
                  <a:pt x="1186259" y="222730"/>
                </a:lnTo>
                <a:cubicBezTo>
                  <a:pt x="1296735" y="343933"/>
                  <a:pt x="1364104" y="505124"/>
                  <a:pt x="1364104" y="682052"/>
                </a:cubicBezTo>
                <a:cubicBezTo>
                  <a:pt x="1364104" y="864842"/>
                  <a:pt x="1292197" y="1030841"/>
                  <a:pt x="1175127" y="1153301"/>
                </a:cubicBezTo>
              </a:path>
            </a:pathLst>
          </a:custGeom>
          <a:solidFill>
            <a:srgbClr val="48484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 name="Rounded Rectangle 2">
            <a:extLst>
              <a:ext uri="{FF2B5EF4-FFF2-40B4-BE49-F238E27FC236}">
                <a16:creationId xmlns:a16="http://schemas.microsoft.com/office/drawing/2014/main" id="{817DD3DB-8635-7560-09B6-238B6F40C619}"/>
              </a:ext>
            </a:extLst>
          </p:cNvPr>
          <p:cNvSpPr/>
          <p:nvPr/>
        </p:nvSpPr>
        <p:spPr>
          <a:xfrm>
            <a:off x="4906470" y="3678028"/>
            <a:ext cx="1364104" cy="1364104"/>
          </a:xfrm>
          <a:custGeom>
            <a:avLst/>
            <a:gdLst/>
            <a:ahLst/>
            <a:cxnLst/>
            <a:rect l="0" t="0" r="0" b="0"/>
            <a:pathLst>
              <a:path w="1364104" h="1364104">
                <a:moveTo>
                  <a:pt x="1175126" y="1153301"/>
                </a:moveTo>
                <a:lnTo>
                  <a:pt x="1140813" y="1152993"/>
                </a:lnTo>
                <a:lnTo>
                  <a:pt x="1140784" y="1186796"/>
                </a:lnTo>
                <a:cubicBezTo>
                  <a:pt x="1019645" y="1296957"/>
                  <a:pt x="858690" y="1364104"/>
                  <a:pt x="682052" y="1364104"/>
                </a:cubicBezTo>
                <a:cubicBezTo>
                  <a:pt x="505443" y="1364104"/>
                  <a:pt x="344512" y="1296979"/>
                  <a:pt x="223379" y="1186850"/>
                </a:cubicBezTo>
                <a:lnTo>
                  <a:pt x="223290" y="1152993"/>
                </a:lnTo>
                <a:lnTo>
                  <a:pt x="188327" y="1152619"/>
                </a:lnTo>
                <a:cubicBezTo>
                  <a:pt x="71640" y="1030226"/>
                  <a:pt x="0" y="864506"/>
                  <a:pt x="0" y="682052"/>
                </a:cubicBezTo>
                <a:cubicBezTo>
                  <a:pt x="0" y="505443"/>
                  <a:pt x="67125" y="344511"/>
                  <a:pt x="177254" y="223378"/>
                </a:cubicBezTo>
                <a:lnTo>
                  <a:pt x="211111" y="223290"/>
                </a:lnTo>
                <a:lnTo>
                  <a:pt x="211546" y="188269"/>
                </a:lnTo>
                <a:cubicBezTo>
                  <a:pt x="333932" y="71617"/>
                  <a:pt x="499629" y="0"/>
                  <a:pt x="682052" y="0"/>
                </a:cubicBezTo>
                <a:cubicBezTo>
                  <a:pt x="864842" y="0"/>
                  <a:pt x="1030837" y="71905"/>
                  <a:pt x="1153295" y="188973"/>
                </a:cubicBezTo>
                <a:lnTo>
                  <a:pt x="1152993" y="223290"/>
                </a:lnTo>
                <a:lnTo>
                  <a:pt x="1186258" y="222728"/>
                </a:lnTo>
                <a:cubicBezTo>
                  <a:pt x="1296738" y="343934"/>
                  <a:pt x="1364104" y="505126"/>
                  <a:pt x="1364104" y="682052"/>
                </a:cubicBezTo>
                <a:cubicBezTo>
                  <a:pt x="1364104" y="864844"/>
                  <a:pt x="1292197" y="1030842"/>
                  <a:pt x="1175126" y="1153301"/>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4" name="Rounded Rectangle 3">
            <a:extLst>
              <a:ext uri="{FF2B5EF4-FFF2-40B4-BE49-F238E27FC236}">
                <a16:creationId xmlns:a16="http://schemas.microsoft.com/office/drawing/2014/main" id="{61C3B23B-AEA7-AC0D-936C-76216AA5A622}"/>
              </a:ext>
            </a:extLst>
          </p:cNvPr>
          <p:cNvSpPr/>
          <p:nvPr/>
        </p:nvSpPr>
        <p:spPr>
          <a:xfrm>
            <a:off x="3639801" y="2411359"/>
            <a:ext cx="1948721" cy="1948721"/>
          </a:xfrm>
          <a:custGeom>
            <a:avLst/>
            <a:gdLst/>
            <a:ahLst/>
            <a:cxnLst/>
            <a:rect l="0" t="0" r="0" b="0"/>
            <a:pathLst>
              <a:path w="1948721" h="1948721">
                <a:moveTo>
                  <a:pt x="1202978" y="148338"/>
                </a:moveTo>
                <a:cubicBezTo>
                  <a:pt x="1439406" y="50406"/>
                  <a:pt x="1692813" y="0"/>
                  <a:pt x="1948721" y="0"/>
                </a:cubicBezTo>
                <a:lnTo>
                  <a:pt x="1948721" y="676709"/>
                </a:lnTo>
                <a:cubicBezTo>
                  <a:pt x="1781675" y="676709"/>
                  <a:pt x="1616269" y="709610"/>
                  <a:pt x="1461946" y="773536"/>
                </a:cubicBezTo>
                <a:cubicBezTo>
                  <a:pt x="1366240" y="813177"/>
                  <a:pt x="1275957" y="864274"/>
                  <a:pt x="1193007" y="925537"/>
                </a:cubicBezTo>
                <a:lnTo>
                  <a:pt x="1414008" y="1146530"/>
                </a:lnTo>
                <a:lnTo>
                  <a:pt x="1482903" y="1077634"/>
                </a:lnTo>
                <a:lnTo>
                  <a:pt x="1477780" y="1489959"/>
                </a:lnTo>
                <a:lnTo>
                  <a:pt x="1069515" y="1491023"/>
                </a:lnTo>
                <a:lnTo>
                  <a:pt x="1138418" y="1422119"/>
                </a:lnTo>
                <a:lnTo>
                  <a:pt x="918675" y="1202385"/>
                </a:lnTo>
                <a:cubicBezTo>
                  <a:pt x="860449" y="1282745"/>
                  <a:pt x="811691" y="1369837"/>
                  <a:pt x="773536" y="1461946"/>
                </a:cubicBezTo>
                <a:cubicBezTo>
                  <a:pt x="709610" y="1616269"/>
                  <a:pt x="676709" y="1781675"/>
                  <a:pt x="676709" y="1948721"/>
                </a:cubicBezTo>
                <a:lnTo>
                  <a:pt x="0" y="1948721"/>
                </a:lnTo>
                <a:cubicBezTo>
                  <a:pt x="0" y="1692813"/>
                  <a:pt x="50406" y="1439406"/>
                  <a:pt x="148338" y="1202978"/>
                </a:cubicBezTo>
                <a:cubicBezTo>
                  <a:pt x="246269" y="966549"/>
                  <a:pt x="389809" y="751719"/>
                  <a:pt x="570764" y="570764"/>
                </a:cubicBezTo>
                <a:cubicBezTo>
                  <a:pt x="751719" y="389809"/>
                  <a:pt x="966549" y="246269"/>
                  <a:pt x="1202978" y="148338"/>
                </a:cubicBezTo>
              </a:path>
            </a:pathLst>
          </a:custGeom>
          <a:solidFill>
            <a:srgbClr val="95BD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7" name="Rounded Rectangle 4">
            <a:extLst>
              <a:ext uri="{FF2B5EF4-FFF2-40B4-BE49-F238E27FC236}">
                <a16:creationId xmlns:a16="http://schemas.microsoft.com/office/drawing/2014/main" id="{309F78EC-D5B4-3D99-6C7D-5E686EB46ECB}"/>
              </a:ext>
            </a:extLst>
          </p:cNvPr>
          <p:cNvSpPr/>
          <p:nvPr/>
        </p:nvSpPr>
        <p:spPr>
          <a:xfrm>
            <a:off x="3639801" y="2411359"/>
            <a:ext cx="1948721" cy="1948721"/>
          </a:xfrm>
          <a:custGeom>
            <a:avLst/>
            <a:gdLst/>
            <a:ahLst/>
            <a:cxnLst/>
            <a:rect l="0" t="0" r="0" b="0"/>
            <a:pathLst>
              <a:path w="1948721" h="1948721">
                <a:moveTo>
                  <a:pt x="1202978" y="148337"/>
                </a:moveTo>
                <a:cubicBezTo>
                  <a:pt x="1439407" y="50405"/>
                  <a:pt x="1692811" y="0"/>
                  <a:pt x="1948721" y="0"/>
                </a:cubicBezTo>
                <a:lnTo>
                  <a:pt x="1948721" y="676711"/>
                </a:lnTo>
                <a:cubicBezTo>
                  <a:pt x="1781678" y="676711"/>
                  <a:pt x="1616271" y="709613"/>
                  <a:pt x="1461943" y="773536"/>
                </a:cubicBezTo>
                <a:cubicBezTo>
                  <a:pt x="1366239" y="813179"/>
                  <a:pt x="1275958" y="864270"/>
                  <a:pt x="1193009" y="925535"/>
                </a:cubicBezTo>
                <a:lnTo>
                  <a:pt x="1414005" y="1146531"/>
                </a:lnTo>
                <a:lnTo>
                  <a:pt x="1482903" y="1077633"/>
                </a:lnTo>
                <a:lnTo>
                  <a:pt x="1477780" y="1489959"/>
                </a:lnTo>
                <a:lnTo>
                  <a:pt x="1069517" y="1491020"/>
                </a:lnTo>
                <a:lnTo>
                  <a:pt x="1138415" y="1422122"/>
                </a:lnTo>
                <a:lnTo>
                  <a:pt x="918677" y="1202384"/>
                </a:lnTo>
                <a:cubicBezTo>
                  <a:pt x="860449" y="1282745"/>
                  <a:pt x="811691" y="1369833"/>
                  <a:pt x="773536" y="1461944"/>
                </a:cubicBezTo>
                <a:cubicBezTo>
                  <a:pt x="709612" y="1616271"/>
                  <a:pt x="676711" y="1781678"/>
                  <a:pt x="676711" y="1948721"/>
                </a:cubicBezTo>
                <a:lnTo>
                  <a:pt x="0" y="1948721"/>
                </a:lnTo>
                <a:cubicBezTo>
                  <a:pt x="0" y="1692811"/>
                  <a:pt x="50405" y="1439407"/>
                  <a:pt x="148337" y="1202978"/>
                </a:cubicBezTo>
                <a:cubicBezTo>
                  <a:pt x="246269" y="966548"/>
                  <a:pt x="389811" y="751723"/>
                  <a:pt x="570767" y="570767"/>
                </a:cubicBezTo>
                <a:cubicBezTo>
                  <a:pt x="751722" y="389811"/>
                  <a:pt x="966547" y="246269"/>
                  <a:pt x="1202978" y="148337"/>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8" name="Rounded Rectangle 5">
            <a:extLst>
              <a:ext uri="{FF2B5EF4-FFF2-40B4-BE49-F238E27FC236}">
                <a16:creationId xmlns:a16="http://schemas.microsoft.com/office/drawing/2014/main" id="{59162881-B408-E689-DA9E-194CE0A28719}"/>
              </a:ext>
            </a:extLst>
          </p:cNvPr>
          <p:cNvSpPr/>
          <p:nvPr/>
        </p:nvSpPr>
        <p:spPr>
          <a:xfrm>
            <a:off x="3639801" y="4360081"/>
            <a:ext cx="1948721" cy="1948721"/>
          </a:xfrm>
          <a:custGeom>
            <a:avLst/>
            <a:gdLst/>
            <a:ahLst/>
            <a:cxnLst/>
            <a:rect l="0" t="0" r="0" b="0"/>
            <a:pathLst>
              <a:path w="1948721" h="1948721">
                <a:moveTo>
                  <a:pt x="148338" y="745743"/>
                </a:moveTo>
                <a:cubicBezTo>
                  <a:pt x="50406" y="509314"/>
                  <a:pt x="0" y="255907"/>
                  <a:pt x="0" y="0"/>
                </a:cubicBezTo>
                <a:lnTo>
                  <a:pt x="676709" y="0"/>
                </a:lnTo>
                <a:cubicBezTo>
                  <a:pt x="676709" y="167046"/>
                  <a:pt x="709610" y="332451"/>
                  <a:pt x="773536" y="486774"/>
                </a:cubicBezTo>
                <a:cubicBezTo>
                  <a:pt x="813242" y="582643"/>
                  <a:pt x="864436" y="673063"/>
                  <a:pt x="925837" y="756120"/>
                </a:cubicBezTo>
                <a:lnTo>
                  <a:pt x="1146538" y="535419"/>
                </a:lnTo>
                <a:lnTo>
                  <a:pt x="1077642" y="466523"/>
                </a:lnTo>
                <a:lnTo>
                  <a:pt x="1489959" y="470940"/>
                </a:lnTo>
                <a:lnTo>
                  <a:pt x="1491023" y="879912"/>
                </a:lnTo>
                <a:lnTo>
                  <a:pt x="1422128" y="811009"/>
                </a:lnTo>
                <a:lnTo>
                  <a:pt x="1202799" y="1030345"/>
                </a:lnTo>
                <a:cubicBezTo>
                  <a:pt x="1283046" y="1088442"/>
                  <a:pt x="1369991" y="1137095"/>
                  <a:pt x="1461946" y="1175184"/>
                </a:cubicBezTo>
                <a:cubicBezTo>
                  <a:pt x="1616269" y="1239110"/>
                  <a:pt x="1781675" y="1272011"/>
                  <a:pt x="1948721" y="1272011"/>
                </a:cubicBezTo>
                <a:lnTo>
                  <a:pt x="1948721" y="1948721"/>
                </a:lnTo>
                <a:cubicBezTo>
                  <a:pt x="1692813" y="1948721"/>
                  <a:pt x="1439406" y="1898314"/>
                  <a:pt x="1202978" y="1800383"/>
                </a:cubicBezTo>
                <a:cubicBezTo>
                  <a:pt x="966549" y="1702451"/>
                  <a:pt x="751719" y="1558912"/>
                  <a:pt x="570764" y="1377957"/>
                </a:cubicBezTo>
                <a:cubicBezTo>
                  <a:pt x="389809" y="1197002"/>
                  <a:pt x="246269" y="982171"/>
                  <a:pt x="148338" y="745743"/>
                </a:cubicBezTo>
              </a:path>
            </a:pathLst>
          </a:custGeom>
          <a:solidFill>
            <a:srgbClr val="4F92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3" name="Rounded Rectangle 6">
            <a:extLst>
              <a:ext uri="{FF2B5EF4-FFF2-40B4-BE49-F238E27FC236}">
                <a16:creationId xmlns:a16="http://schemas.microsoft.com/office/drawing/2014/main" id="{878FF544-3956-1AE1-DFB9-72837E36ACC4}"/>
              </a:ext>
            </a:extLst>
          </p:cNvPr>
          <p:cNvSpPr/>
          <p:nvPr/>
        </p:nvSpPr>
        <p:spPr>
          <a:xfrm>
            <a:off x="3639801" y="4360081"/>
            <a:ext cx="1948721" cy="1948721"/>
          </a:xfrm>
          <a:custGeom>
            <a:avLst/>
            <a:gdLst/>
            <a:ahLst/>
            <a:cxnLst/>
            <a:rect l="0" t="0" r="0" b="0"/>
            <a:pathLst>
              <a:path w="1948721" h="1948721">
                <a:moveTo>
                  <a:pt x="148337" y="745743"/>
                </a:moveTo>
                <a:cubicBezTo>
                  <a:pt x="50405" y="509313"/>
                  <a:pt x="0" y="255910"/>
                  <a:pt x="0" y="0"/>
                </a:cubicBezTo>
                <a:lnTo>
                  <a:pt x="676711" y="0"/>
                </a:lnTo>
                <a:cubicBezTo>
                  <a:pt x="676711" y="167042"/>
                  <a:pt x="709612" y="332450"/>
                  <a:pt x="773536" y="486777"/>
                </a:cubicBezTo>
                <a:cubicBezTo>
                  <a:pt x="813244" y="582639"/>
                  <a:pt x="864438" y="673059"/>
                  <a:pt x="925837" y="756120"/>
                </a:cubicBezTo>
                <a:lnTo>
                  <a:pt x="1146536" y="535421"/>
                </a:lnTo>
                <a:lnTo>
                  <a:pt x="1077639" y="466523"/>
                </a:lnTo>
                <a:lnTo>
                  <a:pt x="1489959" y="470940"/>
                </a:lnTo>
                <a:lnTo>
                  <a:pt x="1491025" y="879910"/>
                </a:lnTo>
                <a:lnTo>
                  <a:pt x="1422128" y="811012"/>
                </a:lnTo>
                <a:lnTo>
                  <a:pt x="1202797" y="1030343"/>
                </a:lnTo>
                <a:cubicBezTo>
                  <a:pt x="1283043" y="1088438"/>
                  <a:pt x="1369990" y="1137095"/>
                  <a:pt x="1461943" y="1175184"/>
                </a:cubicBezTo>
                <a:cubicBezTo>
                  <a:pt x="1616271" y="1239109"/>
                  <a:pt x="1781678" y="1272009"/>
                  <a:pt x="1948721" y="1272009"/>
                </a:cubicBezTo>
                <a:lnTo>
                  <a:pt x="1948721" y="1948721"/>
                </a:lnTo>
                <a:cubicBezTo>
                  <a:pt x="1692811" y="1948721"/>
                  <a:pt x="1439407" y="1898316"/>
                  <a:pt x="1202978" y="1800383"/>
                </a:cubicBezTo>
                <a:cubicBezTo>
                  <a:pt x="966547" y="1702451"/>
                  <a:pt x="751722" y="1558909"/>
                  <a:pt x="570767" y="1377953"/>
                </a:cubicBezTo>
                <a:cubicBezTo>
                  <a:pt x="389811" y="1196998"/>
                  <a:pt x="246269" y="982173"/>
                  <a:pt x="148337" y="745743"/>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4" name="Rounded Rectangle 7">
            <a:extLst>
              <a:ext uri="{FF2B5EF4-FFF2-40B4-BE49-F238E27FC236}">
                <a16:creationId xmlns:a16="http://schemas.microsoft.com/office/drawing/2014/main" id="{D9CFAA94-EA24-1E36-15DC-AD833F4D908B}"/>
              </a:ext>
            </a:extLst>
          </p:cNvPr>
          <p:cNvSpPr/>
          <p:nvPr/>
        </p:nvSpPr>
        <p:spPr>
          <a:xfrm>
            <a:off x="5588523" y="4360081"/>
            <a:ext cx="1948721" cy="1948721"/>
          </a:xfrm>
          <a:custGeom>
            <a:avLst/>
            <a:gdLst/>
            <a:ahLst/>
            <a:cxnLst/>
            <a:rect l="0" t="0" r="0" b="0"/>
            <a:pathLst>
              <a:path w="1948721" h="1948721">
                <a:moveTo>
                  <a:pt x="745743" y="1800383"/>
                </a:moveTo>
                <a:cubicBezTo>
                  <a:pt x="509314" y="1898314"/>
                  <a:pt x="255907" y="1948721"/>
                  <a:pt x="0" y="1948721"/>
                </a:cubicBezTo>
                <a:lnTo>
                  <a:pt x="0" y="1272011"/>
                </a:lnTo>
                <a:cubicBezTo>
                  <a:pt x="167046" y="1272011"/>
                  <a:pt x="332451" y="1239110"/>
                  <a:pt x="486774" y="1175184"/>
                </a:cubicBezTo>
                <a:cubicBezTo>
                  <a:pt x="577089" y="1137777"/>
                  <a:pt x="662565" y="1090171"/>
                  <a:pt x="741618" y="1033447"/>
                </a:cubicBezTo>
                <a:lnTo>
                  <a:pt x="527299" y="819128"/>
                </a:lnTo>
                <a:lnTo>
                  <a:pt x="458404" y="888032"/>
                </a:lnTo>
                <a:lnTo>
                  <a:pt x="458404" y="470940"/>
                </a:lnTo>
                <a:lnTo>
                  <a:pt x="871792" y="474643"/>
                </a:lnTo>
                <a:lnTo>
                  <a:pt x="802889" y="543538"/>
                </a:lnTo>
                <a:lnTo>
                  <a:pt x="1019725" y="760374"/>
                </a:lnTo>
                <a:cubicBezTo>
                  <a:pt x="1082530" y="676149"/>
                  <a:pt x="1134797" y="584275"/>
                  <a:pt x="1175184" y="486774"/>
                </a:cubicBezTo>
                <a:cubicBezTo>
                  <a:pt x="1239110" y="332451"/>
                  <a:pt x="1272011" y="167046"/>
                  <a:pt x="1272011" y="0"/>
                </a:cubicBezTo>
                <a:lnTo>
                  <a:pt x="1948721" y="0"/>
                </a:lnTo>
                <a:cubicBezTo>
                  <a:pt x="1948721" y="255907"/>
                  <a:pt x="1898314" y="509314"/>
                  <a:pt x="1800383" y="745743"/>
                </a:cubicBezTo>
                <a:cubicBezTo>
                  <a:pt x="1702451" y="982171"/>
                  <a:pt x="1558912" y="1197002"/>
                  <a:pt x="1377957" y="1377957"/>
                </a:cubicBezTo>
                <a:cubicBezTo>
                  <a:pt x="1197002" y="1558912"/>
                  <a:pt x="982171" y="1702451"/>
                  <a:pt x="745743" y="1800383"/>
                </a:cubicBezTo>
              </a:path>
            </a:pathLst>
          </a:custGeom>
          <a:solidFill>
            <a:srgbClr val="4E88E7"/>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8" name="Rounded Rectangle 8">
            <a:extLst>
              <a:ext uri="{FF2B5EF4-FFF2-40B4-BE49-F238E27FC236}">
                <a16:creationId xmlns:a16="http://schemas.microsoft.com/office/drawing/2014/main" id="{1847B1D1-A145-84EA-1652-4EC18B6FA26C}"/>
              </a:ext>
            </a:extLst>
          </p:cNvPr>
          <p:cNvSpPr/>
          <p:nvPr/>
        </p:nvSpPr>
        <p:spPr>
          <a:xfrm>
            <a:off x="5588523" y="4360081"/>
            <a:ext cx="1948721" cy="1948721"/>
          </a:xfrm>
          <a:custGeom>
            <a:avLst/>
            <a:gdLst/>
            <a:ahLst/>
            <a:cxnLst/>
            <a:rect l="0" t="0" r="0" b="0"/>
            <a:pathLst>
              <a:path w="1948721" h="1948721">
                <a:moveTo>
                  <a:pt x="745743" y="1800383"/>
                </a:moveTo>
                <a:cubicBezTo>
                  <a:pt x="509313" y="1898316"/>
                  <a:pt x="255910" y="1948721"/>
                  <a:pt x="0" y="1948721"/>
                </a:cubicBezTo>
                <a:lnTo>
                  <a:pt x="0" y="1272009"/>
                </a:lnTo>
                <a:cubicBezTo>
                  <a:pt x="167042" y="1272009"/>
                  <a:pt x="332450" y="1239108"/>
                  <a:pt x="486777" y="1175184"/>
                </a:cubicBezTo>
                <a:cubicBezTo>
                  <a:pt x="577087" y="1137776"/>
                  <a:pt x="662568" y="1090173"/>
                  <a:pt x="741615" y="1033448"/>
                </a:cubicBezTo>
                <a:lnTo>
                  <a:pt x="527300" y="819132"/>
                </a:lnTo>
                <a:lnTo>
                  <a:pt x="458402" y="888030"/>
                </a:lnTo>
                <a:lnTo>
                  <a:pt x="458761" y="470940"/>
                </a:lnTo>
                <a:lnTo>
                  <a:pt x="871788" y="474644"/>
                </a:lnTo>
                <a:lnTo>
                  <a:pt x="802891" y="543542"/>
                </a:lnTo>
                <a:lnTo>
                  <a:pt x="1019724" y="760375"/>
                </a:lnTo>
                <a:cubicBezTo>
                  <a:pt x="1082528" y="676151"/>
                  <a:pt x="1134798" y="584278"/>
                  <a:pt x="1175184" y="486777"/>
                </a:cubicBezTo>
                <a:cubicBezTo>
                  <a:pt x="1239109" y="332450"/>
                  <a:pt x="1272009" y="167042"/>
                  <a:pt x="1272009" y="0"/>
                </a:cubicBezTo>
                <a:lnTo>
                  <a:pt x="1948721" y="0"/>
                </a:lnTo>
                <a:cubicBezTo>
                  <a:pt x="1948721" y="255910"/>
                  <a:pt x="1898316" y="509313"/>
                  <a:pt x="1800383" y="745743"/>
                </a:cubicBezTo>
                <a:cubicBezTo>
                  <a:pt x="1702451" y="982173"/>
                  <a:pt x="1558909" y="1196998"/>
                  <a:pt x="1377953" y="1377953"/>
                </a:cubicBezTo>
                <a:cubicBezTo>
                  <a:pt x="1196998" y="1558909"/>
                  <a:pt x="982173" y="1702451"/>
                  <a:pt x="745743" y="1800383"/>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19" name="Rounded Rectangle 9">
            <a:extLst>
              <a:ext uri="{FF2B5EF4-FFF2-40B4-BE49-F238E27FC236}">
                <a16:creationId xmlns:a16="http://schemas.microsoft.com/office/drawing/2014/main" id="{F5809A2E-E989-78A9-1DF5-0CAAACC0951A}"/>
              </a:ext>
            </a:extLst>
          </p:cNvPr>
          <p:cNvSpPr/>
          <p:nvPr/>
        </p:nvSpPr>
        <p:spPr>
          <a:xfrm>
            <a:off x="5588523" y="2411359"/>
            <a:ext cx="1948721" cy="1948721"/>
          </a:xfrm>
          <a:custGeom>
            <a:avLst/>
            <a:gdLst/>
            <a:ahLst/>
            <a:cxnLst/>
            <a:rect l="0" t="0" r="0" b="0"/>
            <a:pathLst>
              <a:path w="1948721" h="1948721">
                <a:moveTo>
                  <a:pt x="1377957" y="570764"/>
                </a:moveTo>
                <a:cubicBezTo>
                  <a:pt x="1743407" y="936222"/>
                  <a:pt x="1948721" y="1431887"/>
                  <a:pt x="1948721" y="1948721"/>
                </a:cubicBezTo>
                <a:lnTo>
                  <a:pt x="1272011" y="1948721"/>
                </a:lnTo>
                <a:cubicBezTo>
                  <a:pt x="1272011" y="1679148"/>
                  <a:pt x="1186438" y="1418401"/>
                  <a:pt x="1030345" y="1202791"/>
                </a:cubicBezTo>
                <a:lnTo>
                  <a:pt x="819128" y="1414008"/>
                </a:lnTo>
                <a:lnTo>
                  <a:pt x="888032" y="1482903"/>
                </a:lnTo>
                <a:lnTo>
                  <a:pt x="470940" y="1489959"/>
                </a:lnTo>
                <a:lnTo>
                  <a:pt x="474643" y="1069523"/>
                </a:lnTo>
                <a:lnTo>
                  <a:pt x="543538" y="1138418"/>
                </a:lnTo>
                <a:lnTo>
                  <a:pt x="756120" y="925829"/>
                </a:lnTo>
                <a:cubicBezTo>
                  <a:pt x="538561" y="765011"/>
                  <a:pt x="273835" y="676709"/>
                  <a:pt x="0" y="676709"/>
                </a:cubicBezTo>
                <a:lnTo>
                  <a:pt x="0" y="0"/>
                </a:lnTo>
                <a:cubicBezTo>
                  <a:pt x="516833" y="0"/>
                  <a:pt x="1012498" y="205314"/>
                  <a:pt x="1377957" y="570764"/>
                </a:cubicBezTo>
              </a:path>
            </a:pathLst>
          </a:custGeom>
          <a:solidFill>
            <a:srgbClr val="507FCC"/>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0" name="Rounded Rectangle 10">
            <a:extLst>
              <a:ext uri="{FF2B5EF4-FFF2-40B4-BE49-F238E27FC236}">
                <a16:creationId xmlns:a16="http://schemas.microsoft.com/office/drawing/2014/main" id="{C9389E06-8947-D166-83E3-9FF1DB243F82}"/>
              </a:ext>
            </a:extLst>
          </p:cNvPr>
          <p:cNvSpPr/>
          <p:nvPr/>
        </p:nvSpPr>
        <p:spPr>
          <a:xfrm>
            <a:off x="5588523" y="2411359"/>
            <a:ext cx="1948721" cy="1948721"/>
          </a:xfrm>
          <a:custGeom>
            <a:avLst/>
            <a:gdLst/>
            <a:ahLst/>
            <a:cxnLst/>
            <a:rect l="0" t="0" r="0" b="0"/>
            <a:pathLst>
              <a:path w="1948721" h="1948721">
                <a:moveTo>
                  <a:pt x="1377953" y="570767"/>
                </a:moveTo>
                <a:cubicBezTo>
                  <a:pt x="1743409" y="936223"/>
                  <a:pt x="1948721" y="1431888"/>
                  <a:pt x="1948721" y="1948721"/>
                </a:cubicBezTo>
                <a:lnTo>
                  <a:pt x="1272009" y="1948721"/>
                </a:lnTo>
                <a:cubicBezTo>
                  <a:pt x="1272009" y="1679151"/>
                  <a:pt x="1186441" y="1418404"/>
                  <a:pt x="1030346" y="1202793"/>
                </a:cubicBezTo>
                <a:lnTo>
                  <a:pt x="819131" y="1414009"/>
                </a:lnTo>
                <a:lnTo>
                  <a:pt x="888029" y="1482906"/>
                </a:lnTo>
                <a:lnTo>
                  <a:pt x="470940" y="1489959"/>
                </a:lnTo>
                <a:lnTo>
                  <a:pt x="474642" y="1069520"/>
                </a:lnTo>
                <a:lnTo>
                  <a:pt x="543540" y="1138417"/>
                </a:lnTo>
                <a:lnTo>
                  <a:pt x="756124" y="925833"/>
                </a:lnTo>
                <a:cubicBezTo>
                  <a:pt x="538562" y="765007"/>
                  <a:pt x="273833" y="676711"/>
                  <a:pt x="0" y="676711"/>
                </a:cubicBezTo>
                <a:lnTo>
                  <a:pt x="0" y="0"/>
                </a:lnTo>
                <a:cubicBezTo>
                  <a:pt x="516833" y="0"/>
                  <a:pt x="1012497" y="205310"/>
                  <a:pt x="1377953" y="570767"/>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21" name="TextBox 11">
            <a:extLst>
              <a:ext uri="{FF2B5EF4-FFF2-40B4-BE49-F238E27FC236}">
                <a16:creationId xmlns:a16="http://schemas.microsoft.com/office/drawing/2014/main" id="{6D1F078F-620C-C5EE-2829-A6DEB45D3E5B}"/>
              </a:ext>
            </a:extLst>
          </p:cNvPr>
          <p:cNvSpPr txBox="1"/>
          <p:nvPr/>
        </p:nvSpPr>
        <p:spPr>
          <a:xfrm>
            <a:off x="3064314" y="1579093"/>
            <a:ext cx="5097166"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a:solidFill>
                  <a:srgbClr val="484848"/>
                </a:solidFill>
                <a:latin typeface="Roboto"/>
              </a:rPr>
              <a:t>Components of a Robust Mesh Network</a:t>
            </a:r>
            <a:endParaRPr sz="2400" b="1">
              <a:solidFill>
                <a:srgbClr val="484848"/>
              </a:solidFill>
              <a:latin typeface="Roboto"/>
            </a:endParaRPr>
          </a:p>
        </p:txBody>
      </p:sp>
      <p:sp>
        <p:nvSpPr>
          <p:cNvPr id="22" name="TextBox 12">
            <a:extLst>
              <a:ext uri="{FF2B5EF4-FFF2-40B4-BE49-F238E27FC236}">
                <a16:creationId xmlns:a16="http://schemas.microsoft.com/office/drawing/2014/main" id="{02A675D3-5D13-5B3B-CE5D-046B735B57D5}"/>
              </a:ext>
            </a:extLst>
          </p:cNvPr>
          <p:cNvSpPr txBox="1"/>
          <p:nvPr/>
        </p:nvSpPr>
        <p:spPr>
          <a:xfrm>
            <a:off x="7656204" y="2619903"/>
            <a:ext cx="2057439" cy="276999"/>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a:solidFill>
                  <a:srgbClr val="484848"/>
                </a:solidFill>
                <a:latin typeface="Roboto"/>
              </a:rPr>
              <a:t>Peer-to-Peer</a:t>
            </a:r>
            <a:r>
              <a:rPr lang="en-AU" b="1">
                <a:solidFill>
                  <a:srgbClr val="484848"/>
                </a:solidFill>
                <a:latin typeface="Roboto"/>
              </a:rPr>
              <a:t> </a:t>
            </a:r>
            <a:r>
              <a:rPr b="1">
                <a:solidFill>
                  <a:srgbClr val="484848"/>
                </a:solidFill>
                <a:latin typeface="Roboto"/>
              </a:rPr>
              <a:t>Links</a:t>
            </a:r>
          </a:p>
        </p:txBody>
      </p:sp>
      <p:sp>
        <p:nvSpPr>
          <p:cNvPr id="23" name="TextBox 13">
            <a:extLst>
              <a:ext uri="{FF2B5EF4-FFF2-40B4-BE49-F238E27FC236}">
                <a16:creationId xmlns:a16="http://schemas.microsoft.com/office/drawing/2014/main" id="{6546CAFA-B216-9303-C52C-E7B2E489B3C7}"/>
              </a:ext>
            </a:extLst>
          </p:cNvPr>
          <p:cNvSpPr txBox="1"/>
          <p:nvPr/>
        </p:nvSpPr>
        <p:spPr>
          <a:xfrm>
            <a:off x="2769317" y="2636920"/>
            <a:ext cx="679673"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a:solidFill>
                  <a:srgbClr val="484848"/>
                </a:solidFill>
                <a:latin typeface="Roboto"/>
              </a:rPr>
              <a:t>C2 Link</a:t>
            </a:r>
          </a:p>
        </p:txBody>
      </p:sp>
      <p:sp>
        <p:nvSpPr>
          <p:cNvPr id="24" name="TextBox 14">
            <a:extLst>
              <a:ext uri="{FF2B5EF4-FFF2-40B4-BE49-F238E27FC236}">
                <a16:creationId xmlns:a16="http://schemas.microsoft.com/office/drawing/2014/main" id="{A92385F4-DBC0-7F4F-A268-6CF032BE523C}"/>
              </a:ext>
            </a:extLst>
          </p:cNvPr>
          <p:cNvSpPr txBox="1"/>
          <p:nvPr/>
        </p:nvSpPr>
        <p:spPr>
          <a:xfrm>
            <a:off x="1692150" y="2985266"/>
            <a:ext cx="1784143" cy="83099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0">
                <a:solidFill>
                  <a:srgbClr val="484848"/>
                </a:solidFill>
                <a:latin typeface="Roboto"/>
              </a:rPr>
              <a:t>Integration of
existing backhaul
techniques</a:t>
            </a:r>
          </a:p>
        </p:txBody>
      </p:sp>
      <p:sp>
        <p:nvSpPr>
          <p:cNvPr id="25" name="TextBox 15">
            <a:extLst>
              <a:ext uri="{FF2B5EF4-FFF2-40B4-BE49-F238E27FC236}">
                <a16:creationId xmlns:a16="http://schemas.microsoft.com/office/drawing/2014/main" id="{0DDCB597-A5FB-6B04-2FB7-5B5AD3A5E513}"/>
              </a:ext>
            </a:extLst>
          </p:cNvPr>
          <p:cNvSpPr txBox="1"/>
          <p:nvPr/>
        </p:nvSpPr>
        <p:spPr>
          <a:xfrm>
            <a:off x="7690109" y="2985266"/>
            <a:ext cx="2395369" cy="83099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0">
                <a:solidFill>
                  <a:srgbClr val="484848"/>
                </a:solidFill>
                <a:latin typeface="Roboto"/>
              </a:rPr>
              <a:t>Direct connections
between nodes for
data exchange</a:t>
            </a:r>
          </a:p>
        </p:txBody>
      </p:sp>
      <p:sp>
        <p:nvSpPr>
          <p:cNvPr id="26" name="TextBox 16">
            <a:extLst>
              <a:ext uri="{FF2B5EF4-FFF2-40B4-BE49-F238E27FC236}">
                <a16:creationId xmlns:a16="http://schemas.microsoft.com/office/drawing/2014/main" id="{35B4BFF6-B018-B1A0-374D-014E0C997DA9}"/>
              </a:ext>
            </a:extLst>
          </p:cNvPr>
          <p:cNvSpPr txBox="1"/>
          <p:nvPr/>
        </p:nvSpPr>
        <p:spPr>
          <a:xfrm>
            <a:off x="5031193" y="4176089"/>
            <a:ext cx="1114601" cy="49244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600" b="1">
                <a:solidFill>
                  <a:srgbClr val="FFFFFF"/>
                </a:solidFill>
                <a:latin typeface="Roboto"/>
              </a:rPr>
              <a:t>Robust Mesh
Network</a:t>
            </a:r>
          </a:p>
        </p:txBody>
      </p:sp>
      <p:sp>
        <p:nvSpPr>
          <p:cNvPr id="27" name="TextBox 17">
            <a:extLst>
              <a:ext uri="{FF2B5EF4-FFF2-40B4-BE49-F238E27FC236}">
                <a16:creationId xmlns:a16="http://schemas.microsoft.com/office/drawing/2014/main" id="{32B486A9-B461-1D20-28A1-AC4A551746DB}"/>
              </a:ext>
            </a:extLst>
          </p:cNvPr>
          <p:cNvSpPr txBox="1"/>
          <p:nvPr/>
        </p:nvSpPr>
        <p:spPr>
          <a:xfrm>
            <a:off x="2411278" y="5331316"/>
            <a:ext cx="1144544"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1">
                <a:solidFill>
                  <a:srgbClr val="484848"/>
                </a:solidFill>
                <a:latin typeface="Roboto"/>
              </a:rPr>
              <a:t>Self-Healing</a:t>
            </a:r>
          </a:p>
        </p:txBody>
      </p:sp>
      <p:sp>
        <p:nvSpPr>
          <p:cNvPr id="28" name="TextBox 18">
            <a:extLst>
              <a:ext uri="{FF2B5EF4-FFF2-40B4-BE49-F238E27FC236}">
                <a16:creationId xmlns:a16="http://schemas.microsoft.com/office/drawing/2014/main" id="{27E5A308-7296-43B7-E18B-751FFD7AABF9}"/>
              </a:ext>
            </a:extLst>
          </p:cNvPr>
          <p:cNvSpPr txBox="1"/>
          <p:nvPr/>
        </p:nvSpPr>
        <p:spPr>
          <a:xfrm>
            <a:off x="7656204" y="5278907"/>
            <a:ext cx="981038"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1">
                <a:solidFill>
                  <a:srgbClr val="484848"/>
                </a:solidFill>
                <a:latin typeface="Roboto"/>
              </a:rPr>
              <a:t>Multi-Hop
Routing</a:t>
            </a:r>
          </a:p>
        </p:txBody>
      </p:sp>
      <p:sp>
        <p:nvSpPr>
          <p:cNvPr id="29" name="TextBox 19">
            <a:extLst>
              <a:ext uri="{FF2B5EF4-FFF2-40B4-BE49-F238E27FC236}">
                <a16:creationId xmlns:a16="http://schemas.microsoft.com/office/drawing/2014/main" id="{9BFD6401-9DB4-50A2-4A87-EFD1497AD622}"/>
              </a:ext>
            </a:extLst>
          </p:cNvPr>
          <p:cNvSpPr txBox="1"/>
          <p:nvPr/>
        </p:nvSpPr>
        <p:spPr>
          <a:xfrm>
            <a:off x="1040297" y="5684103"/>
            <a:ext cx="2599504" cy="83099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b="0">
                <a:solidFill>
                  <a:srgbClr val="484848"/>
                </a:solidFill>
                <a:latin typeface="Roboto"/>
              </a:rPr>
              <a:t>Automatic re-routing
of traffic after node
failure</a:t>
            </a:r>
          </a:p>
        </p:txBody>
      </p:sp>
      <p:sp>
        <p:nvSpPr>
          <p:cNvPr id="30" name="TextBox 20">
            <a:extLst>
              <a:ext uri="{FF2B5EF4-FFF2-40B4-BE49-F238E27FC236}">
                <a16:creationId xmlns:a16="http://schemas.microsoft.com/office/drawing/2014/main" id="{2045725F-B163-E54C-EDF1-785572A67186}"/>
              </a:ext>
            </a:extLst>
          </p:cNvPr>
          <p:cNvSpPr txBox="1"/>
          <p:nvPr/>
        </p:nvSpPr>
        <p:spPr>
          <a:xfrm>
            <a:off x="7690109" y="5877373"/>
            <a:ext cx="2144818" cy="83099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b="0">
                <a:solidFill>
                  <a:srgbClr val="484848"/>
                </a:solidFill>
                <a:latin typeface="Roboto"/>
              </a:rPr>
              <a:t>Data transmission
through intermediate
nodes</a:t>
            </a:r>
          </a:p>
        </p:txBody>
      </p:sp>
      <p:sp>
        <p:nvSpPr>
          <p:cNvPr id="31" name="Rounded Rectangle 21">
            <a:extLst>
              <a:ext uri="{FF2B5EF4-FFF2-40B4-BE49-F238E27FC236}">
                <a16:creationId xmlns:a16="http://schemas.microsoft.com/office/drawing/2014/main" id="{167A3095-1A66-E5C1-45BC-FD9C148169F0}"/>
              </a:ext>
            </a:extLst>
          </p:cNvPr>
          <p:cNvSpPr/>
          <p:nvPr/>
        </p:nvSpPr>
        <p:spPr>
          <a:xfrm>
            <a:off x="4321854" y="3093412"/>
            <a:ext cx="377564" cy="373504"/>
          </a:xfrm>
          <a:custGeom>
            <a:avLst/>
            <a:gdLst/>
            <a:ahLst/>
            <a:cxnLst/>
            <a:rect l="0" t="0" r="0" b="0"/>
            <a:pathLst>
              <a:path w="377564" h="373504">
                <a:moveTo>
                  <a:pt x="150213" y="243590"/>
                </a:moveTo>
                <a:cubicBezTo>
                  <a:pt x="177120" y="243590"/>
                  <a:pt x="198931" y="221779"/>
                  <a:pt x="198931" y="194872"/>
                </a:cubicBezTo>
                <a:cubicBezTo>
                  <a:pt x="198931" y="167965"/>
                  <a:pt x="177120" y="146154"/>
                  <a:pt x="150213" y="146154"/>
                </a:cubicBezTo>
                <a:cubicBezTo>
                  <a:pt x="123307" y="146154"/>
                  <a:pt x="101495" y="167965"/>
                  <a:pt x="101495" y="194872"/>
                </a:cubicBezTo>
                <a:cubicBezTo>
                  <a:pt x="101495" y="221779"/>
                  <a:pt x="123307" y="243590"/>
                  <a:pt x="150213" y="243590"/>
                </a:cubicBezTo>
                <a:close/>
                <a:moveTo>
                  <a:pt x="101495" y="194872"/>
                </a:moveTo>
                <a:lnTo>
                  <a:pt x="12179" y="194872"/>
                </a:lnTo>
                <a:moveTo>
                  <a:pt x="184469" y="160617"/>
                </a:moveTo>
                <a:lnTo>
                  <a:pt x="328846" y="16239"/>
                </a:lnTo>
                <a:moveTo>
                  <a:pt x="328846" y="64957"/>
                </a:moveTo>
                <a:lnTo>
                  <a:pt x="328846" y="16239"/>
                </a:lnTo>
                <a:lnTo>
                  <a:pt x="272009" y="16239"/>
                </a:lnTo>
                <a:moveTo>
                  <a:pt x="198931" y="194872"/>
                </a:moveTo>
                <a:lnTo>
                  <a:pt x="377564" y="194872"/>
                </a:lnTo>
                <a:moveTo>
                  <a:pt x="0" y="0"/>
                </a:moveTo>
                <a:moveTo>
                  <a:pt x="336966" y="154273"/>
                </a:moveTo>
                <a:lnTo>
                  <a:pt x="377564" y="194872"/>
                </a:lnTo>
                <a:lnTo>
                  <a:pt x="336966" y="235470"/>
                </a:lnTo>
                <a:moveTo>
                  <a:pt x="184469" y="229127"/>
                </a:moveTo>
                <a:lnTo>
                  <a:pt x="328846" y="373504"/>
                </a:lnTo>
                <a:moveTo>
                  <a:pt x="328846" y="324786"/>
                </a:moveTo>
                <a:lnTo>
                  <a:pt x="328846" y="373504"/>
                </a:lnTo>
                <a:lnTo>
                  <a:pt x="272009" y="373504"/>
                </a:lnTo>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2" name="Rounded Rectangle 22">
            <a:extLst>
              <a:ext uri="{FF2B5EF4-FFF2-40B4-BE49-F238E27FC236}">
                <a16:creationId xmlns:a16="http://schemas.microsoft.com/office/drawing/2014/main" id="{821B078C-F9B9-649E-38F7-6430E71D828C}"/>
              </a:ext>
            </a:extLst>
          </p:cNvPr>
          <p:cNvSpPr/>
          <p:nvPr/>
        </p:nvSpPr>
        <p:spPr>
          <a:xfrm>
            <a:off x="6522285" y="3052797"/>
            <a:ext cx="373504" cy="373504"/>
          </a:xfrm>
          <a:custGeom>
            <a:avLst/>
            <a:gdLst/>
            <a:ahLst/>
            <a:cxnLst/>
            <a:rect l="0" t="0" r="0" b="0"/>
            <a:pathLst>
              <a:path w="373504" h="373504">
                <a:moveTo>
                  <a:pt x="0" y="308547"/>
                </a:moveTo>
                <a:cubicBezTo>
                  <a:pt x="0" y="344422"/>
                  <a:pt x="29082" y="373504"/>
                  <a:pt x="64957" y="373504"/>
                </a:cubicBezTo>
                <a:cubicBezTo>
                  <a:pt x="100832" y="373504"/>
                  <a:pt x="129914" y="344422"/>
                  <a:pt x="129914" y="308547"/>
                </a:cubicBezTo>
                <a:cubicBezTo>
                  <a:pt x="129914" y="272672"/>
                  <a:pt x="100832" y="243590"/>
                  <a:pt x="64957" y="243590"/>
                </a:cubicBezTo>
                <a:cubicBezTo>
                  <a:pt x="29082" y="243590"/>
                  <a:pt x="0" y="272672"/>
                  <a:pt x="0" y="308547"/>
                </a:cubicBezTo>
                <a:close/>
                <a:moveTo>
                  <a:pt x="243590" y="308547"/>
                </a:moveTo>
                <a:cubicBezTo>
                  <a:pt x="243590" y="344422"/>
                  <a:pt x="272672" y="373504"/>
                  <a:pt x="308547" y="373504"/>
                </a:cubicBezTo>
                <a:cubicBezTo>
                  <a:pt x="344422" y="373504"/>
                  <a:pt x="373504" y="344422"/>
                  <a:pt x="373504" y="308547"/>
                </a:cubicBezTo>
                <a:cubicBezTo>
                  <a:pt x="373504" y="272672"/>
                  <a:pt x="344422" y="243590"/>
                  <a:pt x="308547" y="243590"/>
                </a:cubicBezTo>
                <a:cubicBezTo>
                  <a:pt x="272672" y="243590"/>
                  <a:pt x="243590" y="272672"/>
                  <a:pt x="243590" y="308547"/>
                </a:cubicBezTo>
                <a:close/>
                <a:moveTo>
                  <a:pt x="121795" y="64957"/>
                </a:moveTo>
                <a:cubicBezTo>
                  <a:pt x="121795" y="100832"/>
                  <a:pt x="150877" y="129914"/>
                  <a:pt x="186752" y="129914"/>
                </a:cubicBezTo>
                <a:cubicBezTo>
                  <a:pt x="222627" y="129914"/>
                  <a:pt x="251709" y="100832"/>
                  <a:pt x="251709" y="64957"/>
                </a:cubicBezTo>
                <a:cubicBezTo>
                  <a:pt x="251709" y="29082"/>
                  <a:pt x="222627" y="0"/>
                  <a:pt x="186752" y="0"/>
                </a:cubicBezTo>
                <a:cubicBezTo>
                  <a:pt x="150877" y="0"/>
                  <a:pt x="121795" y="29082"/>
                  <a:pt x="121795" y="64957"/>
                </a:cubicBezTo>
                <a:close/>
                <a:moveTo>
                  <a:pt x="129914" y="308547"/>
                </a:moveTo>
                <a:lnTo>
                  <a:pt x="243590" y="308547"/>
                </a:lnTo>
                <a:moveTo>
                  <a:pt x="218971" y="121015"/>
                </a:moveTo>
                <a:lnTo>
                  <a:pt x="282791" y="248884"/>
                </a:lnTo>
                <a:moveTo>
                  <a:pt x="154273" y="121795"/>
                </a:moveTo>
                <a:lnTo>
                  <a:pt x="90729" y="248884"/>
                </a:lnTo>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3" name="Rounded Rectangle 23">
            <a:extLst>
              <a:ext uri="{FF2B5EF4-FFF2-40B4-BE49-F238E27FC236}">
                <a16:creationId xmlns:a16="http://schemas.microsoft.com/office/drawing/2014/main" id="{21256FFE-A849-1236-90FC-9E562DD2ECC4}"/>
              </a:ext>
            </a:extLst>
          </p:cNvPr>
          <p:cNvSpPr/>
          <p:nvPr/>
        </p:nvSpPr>
        <p:spPr>
          <a:xfrm>
            <a:off x="4313734" y="5301922"/>
            <a:ext cx="308547" cy="365425"/>
          </a:xfrm>
          <a:custGeom>
            <a:avLst/>
            <a:gdLst/>
            <a:ahLst/>
            <a:cxnLst/>
            <a:rect l="0" t="0" r="0" b="0"/>
            <a:pathLst>
              <a:path w="308547" h="365425">
                <a:moveTo>
                  <a:pt x="146154" y="138075"/>
                </a:moveTo>
                <a:lnTo>
                  <a:pt x="146154" y="138075"/>
                </a:lnTo>
                <a:cubicBezTo>
                  <a:pt x="148396" y="138075"/>
                  <a:pt x="150213" y="139892"/>
                  <a:pt x="150213" y="142134"/>
                </a:cubicBezTo>
                <a:cubicBezTo>
                  <a:pt x="150213" y="144377"/>
                  <a:pt x="148396" y="146194"/>
                  <a:pt x="146154" y="146194"/>
                </a:cubicBezTo>
                <a:cubicBezTo>
                  <a:pt x="143911" y="146194"/>
                  <a:pt x="142094" y="144377"/>
                  <a:pt x="142094" y="142134"/>
                </a:cubicBezTo>
                <a:cubicBezTo>
                  <a:pt x="142094" y="139892"/>
                  <a:pt x="143911" y="138075"/>
                  <a:pt x="146154" y="138075"/>
                </a:cubicBezTo>
                <a:moveTo>
                  <a:pt x="146154" y="56878"/>
                </a:moveTo>
                <a:lnTo>
                  <a:pt x="146154" y="105596"/>
                </a:lnTo>
                <a:moveTo>
                  <a:pt x="159762" y="8160"/>
                </a:moveTo>
                <a:cubicBezTo>
                  <a:pt x="157080" y="3137"/>
                  <a:pt x="151848" y="0"/>
                  <a:pt x="146154" y="0"/>
                </a:cubicBezTo>
                <a:cubicBezTo>
                  <a:pt x="140459" y="0"/>
                  <a:pt x="135227" y="3137"/>
                  <a:pt x="132545" y="8160"/>
                </a:cubicBezTo>
                <a:lnTo>
                  <a:pt x="50439" y="164658"/>
                </a:lnTo>
                <a:cubicBezTo>
                  <a:pt x="47972" y="169347"/>
                  <a:pt x="48163" y="174990"/>
                  <a:pt x="50942" y="179501"/>
                </a:cubicBezTo>
                <a:cubicBezTo>
                  <a:pt x="53749" y="184041"/>
                  <a:pt x="58710" y="186801"/>
                  <a:pt x="64047" y="186793"/>
                </a:cubicBezTo>
                <a:lnTo>
                  <a:pt x="228260" y="186793"/>
                </a:lnTo>
                <a:cubicBezTo>
                  <a:pt x="233593" y="186801"/>
                  <a:pt x="238552" y="184049"/>
                  <a:pt x="241365" y="179517"/>
                </a:cubicBezTo>
                <a:cubicBezTo>
                  <a:pt x="244144" y="175006"/>
                  <a:pt x="244336" y="169363"/>
                  <a:pt x="241868" y="164675"/>
                </a:cubicBezTo>
                <a:close/>
                <a:moveTo>
                  <a:pt x="81196" y="235511"/>
                </a:moveTo>
                <a:lnTo>
                  <a:pt x="0" y="235511"/>
                </a:lnTo>
                <a:lnTo>
                  <a:pt x="0" y="284229"/>
                </a:lnTo>
                <a:cubicBezTo>
                  <a:pt x="0" y="293197"/>
                  <a:pt x="7270" y="300468"/>
                  <a:pt x="16239" y="300468"/>
                </a:cubicBezTo>
                <a:lnTo>
                  <a:pt x="48718" y="300468"/>
                </a:lnTo>
                <a:cubicBezTo>
                  <a:pt x="66655" y="300468"/>
                  <a:pt x="81196" y="315009"/>
                  <a:pt x="81196" y="332947"/>
                </a:cubicBezTo>
                <a:cubicBezTo>
                  <a:pt x="81196" y="350884"/>
                  <a:pt x="66655" y="365425"/>
                  <a:pt x="48718" y="365425"/>
                </a:cubicBezTo>
                <a:lnTo>
                  <a:pt x="0" y="365425"/>
                </a:lnTo>
                <a:moveTo>
                  <a:pt x="194872" y="324827"/>
                </a:moveTo>
                <a:cubicBezTo>
                  <a:pt x="194872" y="347249"/>
                  <a:pt x="176695" y="365425"/>
                  <a:pt x="154273" y="365425"/>
                </a:cubicBezTo>
                <a:cubicBezTo>
                  <a:pt x="131851" y="365425"/>
                  <a:pt x="113675" y="347249"/>
                  <a:pt x="113675" y="324827"/>
                </a:cubicBezTo>
                <a:lnTo>
                  <a:pt x="113675" y="276109"/>
                </a:lnTo>
                <a:cubicBezTo>
                  <a:pt x="113675" y="253687"/>
                  <a:pt x="131851" y="235511"/>
                  <a:pt x="154273" y="235511"/>
                </a:cubicBezTo>
                <a:cubicBezTo>
                  <a:pt x="176695" y="235511"/>
                  <a:pt x="194872" y="253687"/>
                  <a:pt x="194872" y="276109"/>
                </a:cubicBezTo>
                <a:close/>
                <a:moveTo>
                  <a:pt x="308547" y="324827"/>
                </a:moveTo>
                <a:cubicBezTo>
                  <a:pt x="308547" y="347249"/>
                  <a:pt x="290371" y="365425"/>
                  <a:pt x="267949" y="365425"/>
                </a:cubicBezTo>
                <a:cubicBezTo>
                  <a:pt x="245527" y="365425"/>
                  <a:pt x="227350" y="347249"/>
                  <a:pt x="227350" y="324827"/>
                </a:cubicBezTo>
                <a:lnTo>
                  <a:pt x="227350" y="276109"/>
                </a:lnTo>
                <a:cubicBezTo>
                  <a:pt x="227350" y="253687"/>
                  <a:pt x="245527" y="235511"/>
                  <a:pt x="267949" y="235511"/>
                </a:cubicBezTo>
                <a:cubicBezTo>
                  <a:pt x="290371" y="235511"/>
                  <a:pt x="308547" y="253687"/>
                  <a:pt x="308547" y="276109"/>
                </a:cubicBezTo>
                <a:close/>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
        <p:nvSpPr>
          <p:cNvPr id="34" name="Rounded Rectangle 24">
            <a:extLst>
              <a:ext uri="{FF2B5EF4-FFF2-40B4-BE49-F238E27FC236}">
                <a16:creationId xmlns:a16="http://schemas.microsoft.com/office/drawing/2014/main" id="{9B863AC3-6E1B-7F18-EAFD-ADB814311F27}"/>
              </a:ext>
            </a:extLst>
          </p:cNvPr>
          <p:cNvSpPr/>
          <p:nvPr/>
        </p:nvSpPr>
        <p:spPr>
          <a:xfrm>
            <a:off x="6522285" y="5375040"/>
            <a:ext cx="373504" cy="211111"/>
          </a:xfrm>
          <a:custGeom>
            <a:avLst/>
            <a:gdLst/>
            <a:ahLst/>
            <a:cxnLst/>
            <a:rect l="0" t="0" r="0" b="0"/>
            <a:pathLst>
              <a:path w="373504" h="211111">
                <a:moveTo>
                  <a:pt x="0" y="64957"/>
                </a:moveTo>
                <a:lnTo>
                  <a:pt x="227350" y="64957"/>
                </a:lnTo>
                <a:moveTo>
                  <a:pt x="146154" y="146154"/>
                </a:moveTo>
                <a:lnTo>
                  <a:pt x="373504" y="146154"/>
                </a:lnTo>
                <a:moveTo>
                  <a:pt x="64957" y="129914"/>
                </a:moveTo>
                <a:lnTo>
                  <a:pt x="0" y="64957"/>
                </a:lnTo>
                <a:lnTo>
                  <a:pt x="64957" y="0"/>
                </a:lnTo>
                <a:moveTo>
                  <a:pt x="308547" y="211111"/>
                </a:moveTo>
                <a:lnTo>
                  <a:pt x="373504" y="146154"/>
                </a:lnTo>
                <a:lnTo>
                  <a:pt x="308547" y="81196"/>
                </a:lnTo>
              </a:path>
            </a:pathLst>
          </a:custGeom>
          <a:noFill/>
          <a:ln w="6089">
            <a:solidFill>
              <a:srgbClr val="FFFFF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spTree>
    <p:extLst>
      <p:ext uri="{BB962C8B-B14F-4D97-AF65-F5344CB8AC3E}">
        <p14:creationId xmlns:p14="http://schemas.microsoft.com/office/powerpoint/2010/main" val="2278184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latin typeface="Arial"/>
                <a:cs typeface="Arial"/>
              </a:rPr>
              <a:t>Research and Analysis – Existing</a:t>
            </a:r>
            <a:endParaRPr lang="en-AU" sz="4400" b="1">
              <a:solidFill>
                <a:srgbClr val="FF0000"/>
              </a:solidFil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pic>
        <p:nvPicPr>
          <p:cNvPr id="2" name="Picture 1" descr="A black stand with a microphone&#10;&#10;AI-generated content may be incorrect.">
            <a:extLst>
              <a:ext uri="{FF2B5EF4-FFF2-40B4-BE49-F238E27FC236}">
                <a16:creationId xmlns:a16="http://schemas.microsoft.com/office/drawing/2014/main" id="{3188BA48-3F60-198C-2451-5D335A60BE33}"/>
              </a:ext>
            </a:extLst>
          </p:cNvPr>
          <p:cNvPicPr>
            <a:picLocks noChangeAspect="1"/>
          </p:cNvPicPr>
          <p:nvPr/>
        </p:nvPicPr>
        <p:blipFill>
          <a:blip r:embed="rId4"/>
          <a:stretch>
            <a:fillRect/>
          </a:stretch>
        </p:blipFill>
        <p:spPr>
          <a:xfrm>
            <a:off x="5338762" y="1678782"/>
            <a:ext cx="2033586" cy="4622005"/>
          </a:xfrm>
          <a:prstGeom prst="rect">
            <a:avLst/>
          </a:prstGeom>
        </p:spPr>
      </p:pic>
      <p:pic>
        <p:nvPicPr>
          <p:cNvPr id="4" name="Picture 3" descr="A clear object in the air&#10;&#10;AI-generated content may be incorrect.">
            <a:extLst>
              <a:ext uri="{FF2B5EF4-FFF2-40B4-BE49-F238E27FC236}">
                <a16:creationId xmlns:a16="http://schemas.microsoft.com/office/drawing/2014/main" id="{17611913-80D2-8A6E-31B4-19630871C352}"/>
              </a:ext>
            </a:extLst>
          </p:cNvPr>
          <p:cNvPicPr>
            <a:picLocks noChangeAspect="1"/>
          </p:cNvPicPr>
          <p:nvPr/>
        </p:nvPicPr>
        <p:blipFill>
          <a:blip r:embed="rId5"/>
          <a:stretch>
            <a:fillRect/>
          </a:stretch>
        </p:blipFill>
        <p:spPr>
          <a:xfrm>
            <a:off x="12611100" y="421482"/>
            <a:ext cx="4343400" cy="2400300"/>
          </a:xfrm>
          <a:prstGeom prst="rect">
            <a:avLst/>
          </a:prstGeom>
        </p:spPr>
      </p:pic>
      <p:sp>
        <p:nvSpPr>
          <p:cNvPr id="6" name="Text Placeholder 2">
            <a:extLst>
              <a:ext uri="{FF2B5EF4-FFF2-40B4-BE49-F238E27FC236}">
                <a16:creationId xmlns:a16="http://schemas.microsoft.com/office/drawing/2014/main" id="{3C7D109E-2958-8C1B-AA5D-8C61C4498CAB}"/>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err="1">
                <a:solidFill>
                  <a:srgbClr val="0070C0"/>
                </a:solidFill>
                <a:latin typeface="Arial"/>
                <a:cs typeface="Arial"/>
              </a:rPr>
              <a:t>M'Re</a:t>
            </a:r>
            <a:r>
              <a:rPr lang="en-AU" sz="2400" b="0">
                <a:solidFill>
                  <a:srgbClr val="0070C0"/>
                </a:solidFill>
                <a:latin typeface="Arial"/>
                <a:cs typeface="Arial"/>
              </a:rPr>
              <a:t> to outline 3 similar existing solutions</a:t>
            </a:r>
            <a:endParaRPr lang="en-AU" sz="2400" b="0">
              <a:solidFill>
                <a:srgbClr val="0070C0"/>
              </a:solidFill>
            </a:endParaRPr>
          </a:p>
        </p:txBody>
      </p:sp>
      <p:grpSp>
        <p:nvGrpSpPr>
          <p:cNvPr id="14" name="Group 13">
            <a:extLst>
              <a:ext uri="{FF2B5EF4-FFF2-40B4-BE49-F238E27FC236}">
                <a16:creationId xmlns:a16="http://schemas.microsoft.com/office/drawing/2014/main" id="{1AFAEE54-7ED5-0777-62E7-0CD1108B571A}"/>
              </a:ext>
            </a:extLst>
          </p:cNvPr>
          <p:cNvGrpSpPr/>
          <p:nvPr/>
        </p:nvGrpSpPr>
        <p:grpSpPr>
          <a:xfrm>
            <a:off x="8312944" y="1893094"/>
            <a:ext cx="8774906" cy="5288756"/>
            <a:chOff x="8289132" y="1643063"/>
            <a:chExt cx="8774906" cy="5288756"/>
          </a:xfrm>
        </p:grpSpPr>
        <p:pic>
          <p:nvPicPr>
            <p:cNvPr id="5" name="Picture 4" descr="Radar drone detection system - AARTOS™ - Aaronia AG - RF / fixed / 360°">
              <a:extLst>
                <a:ext uri="{FF2B5EF4-FFF2-40B4-BE49-F238E27FC236}">
                  <a16:creationId xmlns:a16="http://schemas.microsoft.com/office/drawing/2014/main" id="{26ABB6C2-BA94-1886-9A19-7D9B8DA4F42F}"/>
                </a:ext>
              </a:extLst>
            </p:cNvPr>
            <p:cNvPicPr>
              <a:picLocks noChangeAspect="1"/>
            </p:cNvPicPr>
            <p:nvPr/>
          </p:nvPicPr>
          <p:blipFill>
            <a:blip r:embed="rId6"/>
            <a:stretch>
              <a:fillRect/>
            </a:stretch>
          </p:blipFill>
          <p:spPr>
            <a:xfrm>
              <a:off x="13916026" y="3867150"/>
              <a:ext cx="3148012" cy="3064669"/>
            </a:xfrm>
            <a:prstGeom prst="rect">
              <a:avLst/>
            </a:prstGeom>
          </p:spPr>
        </p:pic>
        <p:pic>
          <p:nvPicPr>
            <p:cNvPr id="7" name="Picture 6" descr="Epiq Solutions Unveils Highly Integrated RF + Linux® Module to Simplify  Wireless Product Development Cycle">
              <a:extLst>
                <a:ext uri="{FF2B5EF4-FFF2-40B4-BE49-F238E27FC236}">
                  <a16:creationId xmlns:a16="http://schemas.microsoft.com/office/drawing/2014/main" id="{AAA7D6AE-D7B1-8C6A-B3EF-A150668C1E0A}"/>
                </a:ext>
              </a:extLst>
            </p:cNvPr>
            <p:cNvPicPr>
              <a:picLocks noChangeAspect="1"/>
            </p:cNvPicPr>
            <p:nvPr/>
          </p:nvPicPr>
          <p:blipFill>
            <a:blip r:embed="rId7"/>
            <a:stretch>
              <a:fillRect/>
            </a:stretch>
          </p:blipFill>
          <p:spPr>
            <a:xfrm>
              <a:off x="8289132" y="1643063"/>
              <a:ext cx="3043238" cy="3059906"/>
            </a:xfrm>
            <a:prstGeom prst="rect">
              <a:avLst/>
            </a:prstGeom>
          </p:spPr>
        </p:pic>
      </p:grpSp>
      <p:sp>
        <p:nvSpPr>
          <p:cNvPr id="19" name="TextBox 18">
            <a:extLst>
              <a:ext uri="{FF2B5EF4-FFF2-40B4-BE49-F238E27FC236}">
                <a16:creationId xmlns:a16="http://schemas.microsoft.com/office/drawing/2014/main" id="{49436C87-9EEF-7FE2-DC6A-7CE9E439CB39}"/>
              </a:ext>
            </a:extLst>
          </p:cNvPr>
          <p:cNvSpPr txBox="1"/>
          <p:nvPr/>
        </p:nvSpPr>
        <p:spPr>
          <a:xfrm>
            <a:off x="852903" y="4953378"/>
            <a:ext cx="110061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latin typeface="Arial"/>
                <a:ea typeface="Calibri"/>
                <a:cs typeface="Calibri"/>
              </a:rPr>
              <a:t>What's currently being used?</a:t>
            </a:r>
            <a:endParaRPr lang="en-US">
              <a:latin typeface="Calibri" panose="020F0502020204030204"/>
              <a:ea typeface="Calibri"/>
              <a:cs typeface="Calibri"/>
            </a:endParaRPr>
          </a:p>
          <a:p>
            <a:pPr marL="342900" indent="-342900">
              <a:buFont typeface="Arial"/>
              <a:buChar char="•"/>
            </a:pPr>
            <a:r>
              <a:rPr lang="en-US" sz="2000">
                <a:latin typeface="Arial"/>
                <a:ea typeface="Calibri"/>
                <a:cs typeface="Calibri"/>
              </a:rPr>
              <a:t>What technology is present?</a:t>
            </a:r>
            <a:endParaRPr lang="en-US">
              <a:ea typeface="Calibri" panose="020F0502020204030204"/>
              <a:cs typeface="Calibri" panose="020F0502020204030204"/>
            </a:endParaRPr>
          </a:p>
          <a:p>
            <a:pPr marL="342900" indent="-342900">
              <a:buFont typeface="Arial"/>
              <a:buChar char="•"/>
            </a:pPr>
            <a:r>
              <a:rPr lang="en-US" sz="2000">
                <a:latin typeface="Arial"/>
                <a:ea typeface="Calibri"/>
                <a:cs typeface="Calibri"/>
              </a:rPr>
              <a:t>Is there a gap in the market?</a:t>
            </a:r>
          </a:p>
        </p:txBody>
      </p:sp>
      <p:pic>
        <p:nvPicPr>
          <p:cNvPr id="8" name="Picture 7" descr="A person standing next to several military equipment&#10;&#10;AI-generated content may be incorrect.">
            <a:extLst>
              <a:ext uri="{FF2B5EF4-FFF2-40B4-BE49-F238E27FC236}">
                <a16:creationId xmlns:a16="http://schemas.microsoft.com/office/drawing/2014/main" id="{159FF3EF-FBB0-7D31-6BE0-253246F40DF8}"/>
              </a:ext>
            </a:extLst>
          </p:cNvPr>
          <p:cNvPicPr>
            <a:picLocks noChangeAspect="1"/>
          </p:cNvPicPr>
          <p:nvPr/>
        </p:nvPicPr>
        <p:blipFill>
          <a:blip r:embed="rId8"/>
          <a:stretch>
            <a:fillRect/>
          </a:stretch>
        </p:blipFill>
        <p:spPr>
          <a:xfrm>
            <a:off x="1016000" y="2095500"/>
            <a:ext cx="3352800" cy="2667000"/>
          </a:xfrm>
          <a:prstGeom prst="rect">
            <a:avLst/>
          </a:prstGeom>
        </p:spPr>
      </p:pic>
    </p:spTree>
    <p:extLst>
      <p:ext uri="{BB962C8B-B14F-4D97-AF65-F5344CB8AC3E}">
        <p14:creationId xmlns:p14="http://schemas.microsoft.com/office/powerpoint/2010/main" val="332769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19853-6E7F-402B-85A3-0C517A91F58D}"/>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96088E5-D169-A17A-5742-7F3FFF0291CA}"/>
              </a:ext>
            </a:extLst>
          </p:cNvPr>
          <p:cNvSpPr/>
          <p:nvPr/>
        </p:nvSpPr>
        <p:spPr>
          <a:xfrm>
            <a:off x="6204985" y="2968848"/>
            <a:ext cx="3000996" cy="24365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0283BD-A6DC-FC67-9FA8-DFDFC1A6FA6F}"/>
              </a:ext>
            </a:extLst>
          </p:cNvPr>
          <p:cNvSpPr/>
          <p:nvPr/>
        </p:nvSpPr>
        <p:spPr>
          <a:xfrm>
            <a:off x="3120263" y="2959668"/>
            <a:ext cx="3000996" cy="243656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CFCCC9C-3850-6C3D-97F4-46D9440FE3FA}"/>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5AD8B5F8-FF58-EC18-CCEF-8EAF092B5E42}"/>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7BDA991-2FCD-B997-D4E9-C71E99E7E7E6}"/>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ADC5F89-051F-0BCC-14BF-0710914EDEBC}"/>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Research and Analysis - Synergies</a:t>
            </a:r>
            <a:endParaRPr lang="en-AU" sz="4400" b="1">
              <a:solidFill>
                <a:srgbClr val="FF0000"/>
              </a:solidFill>
            </a:endParaRPr>
          </a:p>
        </p:txBody>
      </p:sp>
      <p:sp>
        <p:nvSpPr>
          <p:cNvPr id="13" name="Text Placeholder 2">
            <a:extLst>
              <a:ext uri="{FF2B5EF4-FFF2-40B4-BE49-F238E27FC236}">
                <a16:creationId xmlns:a16="http://schemas.microsoft.com/office/drawing/2014/main" id="{1BDB9596-4F65-05E0-3168-4FCE1E791BAF}"/>
              </a:ext>
            </a:extLst>
          </p:cNvPr>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a:solidFill>
                  <a:srgbClr val="002060"/>
                </a:solidFill>
                <a:latin typeface="Arial"/>
                <a:cs typeface="Arial"/>
              </a:rPr>
              <a:t>Deep Learning in signal processing is evolving</a:t>
            </a:r>
            <a:r>
              <a:rPr lang="en-US" sz="2400">
                <a:latin typeface="Arial"/>
                <a:cs typeface="Arial"/>
              </a:rPr>
              <a:t>​ </a:t>
            </a:r>
            <a:endParaRPr lang="en-US"/>
          </a:p>
          <a:p>
            <a:pPr algn="ctr">
              <a:lnSpc>
                <a:spcPct val="134000"/>
              </a:lnSpc>
              <a:defRPr/>
            </a:pPr>
            <a:r>
              <a:rPr lang="en-US" sz="2400">
                <a:latin typeface="Arial"/>
                <a:cs typeface="Arial"/>
              </a:rPr>
              <a:t>and accelerating by GPU processors</a:t>
            </a:r>
            <a:endParaRPr lang="en-US" sz="2400"/>
          </a:p>
          <a:p>
            <a:pPr algn="ctr">
              <a:lnSpc>
                <a:spcPct val="134000"/>
              </a:lnSpc>
              <a:defRPr/>
            </a:pPr>
            <a:endParaRPr lang="en-US" sz="2400" b="0">
              <a:solidFill>
                <a:srgbClr val="000000"/>
              </a:solidFill>
            </a:endParaRPr>
          </a:p>
          <a:p>
            <a:pPr algn="ctr">
              <a:lnSpc>
                <a:spcPct val="134000"/>
              </a:lnSpc>
              <a:defRPr/>
            </a:pPr>
            <a:endParaRPr lang="en-US" sz="2400" b="0">
              <a:solidFill>
                <a:srgbClr val="000000"/>
              </a:solidFill>
            </a:endParaRPr>
          </a:p>
        </p:txBody>
      </p:sp>
      <p:cxnSp>
        <p:nvCxnSpPr>
          <p:cNvPr id="15" name="Straight Connector 14">
            <a:extLst>
              <a:ext uri="{FF2B5EF4-FFF2-40B4-BE49-F238E27FC236}">
                <a16:creationId xmlns:a16="http://schemas.microsoft.com/office/drawing/2014/main" id="{B9A71DB5-EA44-99C4-43E7-496F2E80C56B}"/>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201A60E-1BA3-898B-8BEA-AB8894C54F56}"/>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06E06DDD-8DA7-BC1A-EBFF-93C90E22E4B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7A5379FF-655E-3984-7544-67A8F372B25F}"/>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Ray to outline 3 similar existing solutions</a:t>
            </a:r>
            <a:endParaRPr lang="en-AU" sz="2400" b="0">
              <a:solidFill>
                <a:srgbClr val="0070C0"/>
              </a:solidFill>
            </a:endParaRPr>
          </a:p>
        </p:txBody>
      </p:sp>
      <p:pic>
        <p:nvPicPr>
          <p:cNvPr id="2" name="Picture 1">
            <a:extLst>
              <a:ext uri="{FF2B5EF4-FFF2-40B4-BE49-F238E27FC236}">
                <a16:creationId xmlns:a16="http://schemas.microsoft.com/office/drawing/2014/main" id="{23FA1D96-857C-0639-F4F3-92470F5A0D3E}"/>
              </a:ext>
            </a:extLst>
          </p:cNvPr>
          <p:cNvPicPr>
            <a:picLocks noChangeAspect="1"/>
          </p:cNvPicPr>
          <p:nvPr/>
        </p:nvPicPr>
        <p:blipFill>
          <a:blip r:embed="rId4"/>
          <a:srcRect l="54793" t="25316" r="2443" b="22281"/>
          <a:stretch>
            <a:fillRect/>
          </a:stretch>
        </p:blipFill>
        <p:spPr>
          <a:xfrm>
            <a:off x="-4214071" y="3311755"/>
            <a:ext cx="2782957" cy="1918314"/>
          </a:xfrm>
          <a:prstGeom prst="rect">
            <a:avLst/>
          </a:prstGeom>
        </p:spPr>
      </p:pic>
      <p:pic>
        <p:nvPicPr>
          <p:cNvPr id="4" name="Picture 3" descr="A military vehicle on a hill&#10;&#10;AI-generated content may be incorrect.">
            <a:extLst>
              <a:ext uri="{FF2B5EF4-FFF2-40B4-BE49-F238E27FC236}">
                <a16:creationId xmlns:a16="http://schemas.microsoft.com/office/drawing/2014/main" id="{38B286CE-BC0F-614C-6926-245B547511CA}"/>
              </a:ext>
            </a:extLst>
          </p:cNvPr>
          <p:cNvPicPr>
            <a:picLocks noChangeAspect="1"/>
          </p:cNvPicPr>
          <p:nvPr/>
        </p:nvPicPr>
        <p:blipFill>
          <a:blip r:embed="rId5"/>
          <a:stretch>
            <a:fillRect/>
          </a:stretch>
        </p:blipFill>
        <p:spPr>
          <a:xfrm>
            <a:off x="365189" y="2303214"/>
            <a:ext cx="2553892" cy="2590566"/>
          </a:xfrm>
          <a:prstGeom prst="rect">
            <a:avLst/>
          </a:prstGeom>
        </p:spPr>
      </p:pic>
      <p:pic>
        <p:nvPicPr>
          <p:cNvPr id="6" name="Picture 5" descr="Militery Defense: Australia Lease Giraffe Agile Multi Beam Radar">
            <a:extLst>
              <a:ext uri="{FF2B5EF4-FFF2-40B4-BE49-F238E27FC236}">
                <a16:creationId xmlns:a16="http://schemas.microsoft.com/office/drawing/2014/main" id="{521B3F25-256D-4248-226C-ACC78DDEEBFF}"/>
              </a:ext>
            </a:extLst>
          </p:cNvPr>
          <p:cNvPicPr>
            <a:picLocks noChangeAspect="1"/>
          </p:cNvPicPr>
          <p:nvPr/>
        </p:nvPicPr>
        <p:blipFill>
          <a:blip r:embed="rId6"/>
          <a:stretch>
            <a:fillRect/>
          </a:stretch>
        </p:blipFill>
        <p:spPr>
          <a:xfrm>
            <a:off x="9542279" y="2249697"/>
            <a:ext cx="2055898" cy="2780799"/>
          </a:xfrm>
          <a:prstGeom prst="rect">
            <a:avLst/>
          </a:prstGeom>
        </p:spPr>
      </p:pic>
      <p:sp>
        <p:nvSpPr>
          <p:cNvPr id="7" name="TextBox 6">
            <a:extLst>
              <a:ext uri="{FF2B5EF4-FFF2-40B4-BE49-F238E27FC236}">
                <a16:creationId xmlns:a16="http://schemas.microsoft.com/office/drawing/2014/main" id="{7AF2D1A5-C88B-AF5A-F963-4110B889212D}"/>
              </a:ext>
            </a:extLst>
          </p:cNvPr>
          <p:cNvSpPr txBox="1"/>
          <p:nvPr/>
        </p:nvSpPr>
        <p:spPr>
          <a:xfrm>
            <a:off x="257017" y="4893491"/>
            <a:ext cx="27699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u="sng">
                <a:latin typeface="Arial"/>
                <a:ea typeface="Calibri"/>
                <a:cs typeface="Calibri"/>
              </a:rPr>
              <a:t>CEA Technologies</a:t>
            </a:r>
          </a:p>
        </p:txBody>
      </p:sp>
      <p:sp>
        <p:nvSpPr>
          <p:cNvPr id="8" name="TextBox 7">
            <a:extLst>
              <a:ext uri="{FF2B5EF4-FFF2-40B4-BE49-F238E27FC236}">
                <a16:creationId xmlns:a16="http://schemas.microsoft.com/office/drawing/2014/main" id="{0164A596-3D98-8D72-CD42-4F4F59E48EEE}"/>
              </a:ext>
            </a:extLst>
          </p:cNvPr>
          <p:cNvSpPr txBox="1"/>
          <p:nvPr/>
        </p:nvSpPr>
        <p:spPr>
          <a:xfrm>
            <a:off x="9545407" y="5034395"/>
            <a:ext cx="22277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ea typeface="Calibri"/>
                <a:cs typeface="Calibri"/>
              </a:rPr>
              <a:t>Giraffe AMB</a:t>
            </a:r>
          </a:p>
          <a:p>
            <a:pPr algn="ctr"/>
            <a:r>
              <a:rPr lang="en-US" sz="1400" i="1" u="sng">
                <a:latin typeface="Arial"/>
                <a:ea typeface="Calibri"/>
                <a:cs typeface="Calibri"/>
              </a:rPr>
              <a:t>AADAA</a:t>
            </a:r>
            <a:endParaRPr lang="en-US" sz="1400" i="1" u="sng">
              <a:latin typeface="Arial"/>
              <a:cs typeface="Arial"/>
            </a:endParaRPr>
          </a:p>
        </p:txBody>
      </p:sp>
      <p:sp>
        <p:nvSpPr>
          <p:cNvPr id="5" name="TextBox 4">
            <a:extLst>
              <a:ext uri="{FF2B5EF4-FFF2-40B4-BE49-F238E27FC236}">
                <a16:creationId xmlns:a16="http://schemas.microsoft.com/office/drawing/2014/main" id="{27E69EF1-8980-28CF-2D4A-2CDE4E2A0276}"/>
              </a:ext>
            </a:extLst>
          </p:cNvPr>
          <p:cNvSpPr txBox="1"/>
          <p:nvPr/>
        </p:nvSpPr>
        <p:spPr>
          <a:xfrm>
            <a:off x="3111093" y="3037482"/>
            <a:ext cx="293213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Arial"/>
                <a:ea typeface="Calibri"/>
                <a:cs typeface="Calibri"/>
              </a:rPr>
              <a:t>SMR</a:t>
            </a:r>
          </a:p>
          <a:p>
            <a:endParaRPr lang="en-US">
              <a:ea typeface="Calibri"/>
              <a:cs typeface="Calibri"/>
            </a:endParaRPr>
          </a:p>
          <a:p>
            <a:r>
              <a:rPr lang="en-US">
                <a:ea typeface="Calibri"/>
                <a:cs typeface="Calibri"/>
              </a:rPr>
              <a:t>Lightweight</a:t>
            </a:r>
          </a:p>
          <a:p>
            <a:endParaRPr lang="en-US">
              <a:ea typeface="Calibri"/>
              <a:cs typeface="Calibri"/>
            </a:endParaRPr>
          </a:p>
          <a:p>
            <a:r>
              <a:rPr lang="en-US">
                <a:ea typeface="Calibri"/>
                <a:cs typeface="Calibri"/>
              </a:rPr>
              <a:t>Portable</a:t>
            </a:r>
          </a:p>
          <a:p>
            <a:endParaRPr lang="en-US">
              <a:ea typeface="Calibri"/>
              <a:cs typeface="Calibri"/>
            </a:endParaRPr>
          </a:p>
          <a:p>
            <a:r>
              <a:rPr lang="en-US">
                <a:ea typeface="Calibri"/>
                <a:cs typeface="Calibri"/>
              </a:rPr>
              <a:t>Adaptable through software and ML</a:t>
            </a:r>
          </a:p>
        </p:txBody>
      </p:sp>
      <p:sp>
        <p:nvSpPr>
          <p:cNvPr id="14" name="TextBox 13">
            <a:extLst>
              <a:ext uri="{FF2B5EF4-FFF2-40B4-BE49-F238E27FC236}">
                <a16:creationId xmlns:a16="http://schemas.microsoft.com/office/drawing/2014/main" id="{62568B59-9CFE-1227-EB04-2282182AE169}"/>
              </a:ext>
            </a:extLst>
          </p:cNvPr>
          <p:cNvSpPr txBox="1"/>
          <p:nvPr/>
        </p:nvSpPr>
        <p:spPr>
          <a:xfrm>
            <a:off x="6222186" y="3037481"/>
            <a:ext cx="32762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ea typeface="Calibri"/>
                <a:cs typeface="Calibri"/>
              </a:rPr>
              <a:t>Existing RADAR</a:t>
            </a:r>
          </a:p>
          <a:p>
            <a:endParaRPr lang="en-US">
              <a:ea typeface="Calibri"/>
              <a:cs typeface="Calibri"/>
            </a:endParaRPr>
          </a:p>
          <a:p>
            <a:r>
              <a:rPr lang="en-US">
                <a:ea typeface="Calibri"/>
                <a:cs typeface="Calibri"/>
              </a:rPr>
              <a:t>Heavy</a:t>
            </a:r>
          </a:p>
          <a:p>
            <a:endParaRPr lang="en-US">
              <a:ea typeface="Calibri"/>
              <a:cs typeface="Calibri"/>
            </a:endParaRPr>
          </a:p>
          <a:p>
            <a:r>
              <a:rPr lang="en-US">
                <a:ea typeface="Calibri"/>
                <a:cs typeface="Calibri"/>
              </a:rPr>
              <a:t>Obtrusive</a:t>
            </a:r>
            <a:endParaRPr lang="en-US"/>
          </a:p>
          <a:p>
            <a:endParaRPr lang="en-US">
              <a:ea typeface="Calibri"/>
              <a:cs typeface="Calibri"/>
            </a:endParaRPr>
          </a:p>
          <a:p>
            <a:r>
              <a:rPr lang="en-US">
                <a:ea typeface="Calibri"/>
                <a:cs typeface="Calibri"/>
              </a:rPr>
              <a:t>High power/fuel consumption</a:t>
            </a:r>
          </a:p>
        </p:txBody>
      </p:sp>
    </p:spTree>
    <p:extLst>
      <p:ext uri="{BB962C8B-B14F-4D97-AF65-F5344CB8AC3E}">
        <p14:creationId xmlns:p14="http://schemas.microsoft.com/office/powerpoint/2010/main" val="2998913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73CA-D0A5-E17E-1548-CE8DAB3AC187}"/>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E08E20B-BA0C-2240-D183-9CF75BA142CF}"/>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4034CD36-2EAD-0F7C-8905-317CCEFB8A6B}"/>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290A57F-9B0F-4A15-A047-AA3E9941D487}"/>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5282CC6F-4BB3-7C1E-047F-D4A542E48B1C}"/>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Immediate Applications</a:t>
            </a:r>
            <a:endParaRPr lang="en-AU" sz="4400" b="1">
              <a:solidFill>
                <a:srgbClr val="000000"/>
              </a:solidFill>
              <a:latin typeface="Arial"/>
              <a:cs typeface="Arial"/>
            </a:endParaRPr>
          </a:p>
        </p:txBody>
      </p:sp>
      <p:cxnSp>
        <p:nvCxnSpPr>
          <p:cNvPr id="15" name="Straight Connector 14">
            <a:extLst>
              <a:ext uri="{FF2B5EF4-FFF2-40B4-BE49-F238E27FC236}">
                <a16:creationId xmlns:a16="http://schemas.microsoft.com/office/drawing/2014/main" id="{B95AABCE-25B6-F1BB-5195-193B88142FC8}"/>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6B294D2-F4F2-5F37-0CD6-0EA5DFD423AF}"/>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8BF4756C-CBD8-BC38-E195-682BF59FC74E}"/>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2" name="Text Placeholder 2">
            <a:extLst>
              <a:ext uri="{FF2B5EF4-FFF2-40B4-BE49-F238E27FC236}">
                <a16:creationId xmlns:a16="http://schemas.microsoft.com/office/drawing/2014/main" id="{7E0432E5-B698-76A5-D180-C9330E56ADF4}"/>
              </a:ext>
            </a:extLst>
          </p:cNvPr>
          <p:cNvSpPr txBox="1">
            <a:spLocks/>
          </p:cNvSpPr>
          <p:nvPr/>
        </p:nvSpPr>
        <p:spPr>
          <a:xfrm>
            <a:off x="251520" y="1562099"/>
            <a:ext cx="11631510" cy="4909007"/>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b="0"/>
          </a:p>
          <a:p>
            <a:pPr>
              <a:defRPr/>
            </a:pPr>
            <a:r>
              <a:rPr lang="en-AU"/>
              <a:t>✈️ </a:t>
            </a:r>
            <a:r>
              <a:rPr lang="en-AU">
                <a:solidFill>
                  <a:srgbClr val="0070C0"/>
                </a:solidFill>
              </a:rPr>
              <a:t>Airspace Control</a:t>
            </a:r>
          </a:p>
          <a:p>
            <a:pPr>
              <a:defRPr/>
            </a:pPr>
            <a:r>
              <a:rPr lang="en-US">
                <a:latin typeface="Arial"/>
                <a:cs typeface="Arial"/>
              </a:rPr>
              <a:t>	Black Flights (Illegal aircraft from overseas – No Id/ Radio off )</a:t>
            </a:r>
            <a:endParaRPr lang="en-US"/>
          </a:p>
          <a:p>
            <a:pPr>
              <a:defRPr/>
            </a:pPr>
            <a:endParaRPr lang="en-AU"/>
          </a:p>
          <a:p>
            <a:pPr>
              <a:defRPr/>
            </a:pPr>
            <a:r>
              <a:rPr lang="en-AU"/>
              <a:t>🌊 </a:t>
            </a:r>
            <a:r>
              <a:rPr lang="en-AU">
                <a:solidFill>
                  <a:srgbClr val="0070C0"/>
                </a:solidFill>
              </a:rPr>
              <a:t>Maritime Domain</a:t>
            </a:r>
          </a:p>
          <a:p>
            <a:pPr>
              <a:defRPr/>
            </a:pPr>
            <a:r>
              <a:rPr lang="en-US">
                <a:latin typeface="Arial"/>
                <a:cs typeface="Arial"/>
              </a:rPr>
              <a:t>	Coastal Illegal Activity detection (RF Sonar Buoy)</a:t>
            </a:r>
          </a:p>
          <a:p>
            <a:pPr marL="514350" indent="-514350">
              <a:buAutoNum type="arabicPeriod"/>
              <a:defRPr/>
            </a:pPr>
            <a:endParaRPr lang="en-US"/>
          </a:p>
          <a:p>
            <a:pPr>
              <a:defRPr/>
            </a:pPr>
            <a:r>
              <a:rPr lang="en-AU"/>
              <a:t>🔍 </a:t>
            </a:r>
            <a:r>
              <a:rPr lang="en-AU">
                <a:solidFill>
                  <a:srgbClr val="0070C0"/>
                </a:solidFill>
              </a:rPr>
              <a:t>Search &amp; Rescue</a:t>
            </a:r>
          </a:p>
          <a:p>
            <a:pPr>
              <a:defRPr/>
            </a:pPr>
            <a:r>
              <a:rPr lang="en-US">
                <a:latin typeface="Arial"/>
                <a:cs typeface="Arial"/>
              </a:rPr>
              <a:t>	Civilian search and rescue (Remote &amp; Weak signal reception)</a:t>
            </a:r>
            <a:endParaRPr lang="en-US"/>
          </a:p>
          <a:p>
            <a:pPr marL="514350" indent="-514350">
              <a:buAutoNum type="arabicPeriod"/>
              <a:defRPr/>
            </a:pPr>
            <a:endParaRPr lang="en-US">
              <a:solidFill>
                <a:srgbClr val="0070C0"/>
              </a:solidFill>
            </a:endParaRPr>
          </a:p>
          <a:p>
            <a:pPr>
              <a:defRPr/>
            </a:pPr>
            <a:r>
              <a:rPr lang="en-AU">
                <a:solidFill>
                  <a:srgbClr val="0070C0"/>
                </a:solidFill>
              </a:rPr>
              <a:t>⚡ Electronic Warfare</a:t>
            </a:r>
          </a:p>
          <a:p>
            <a:pPr>
              <a:defRPr/>
            </a:pPr>
            <a:r>
              <a:rPr lang="en-US">
                <a:latin typeface="Arial"/>
                <a:cs typeface="Arial"/>
              </a:rPr>
              <a:t>	Early </a:t>
            </a:r>
            <a:r>
              <a:rPr lang="en-US" err="1">
                <a:latin typeface="Arial"/>
                <a:cs typeface="Arial"/>
              </a:rPr>
              <a:t>localisation</a:t>
            </a:r>
            <a:r>
              <a:rPr lang="en-US">
                <a:latin typeface="Arial"/>
                <a:cs typeface="Arial"/>
              </a:rPr>
              <a:t> of enemy counter EW efforts</a:t>
            </a:r>
            <a:endParaRPr lang="en-US"/>
          </a:p>
          <a:p>
            <a:pPr marL="514350" indent="-514350">
              <a:buAutoNum type="arabicPeriod"/>
              <a:defRPr/>
            </a:pPr>
            <a:endParaRPr lang="en-US"/>
          </a:p>
          <a:p>
            <a:pPr marL="514350" indent="-514350">
              <a:buAutoNum type="arabicPeriod"/>
              <a:defRPr/>
            </a:pPr>
            <a:endParaRPr lang="en-US"/>
          </a:p>
          <a:p>
            <a:pPr marL="514350" indent="-514350">
              <a:buAutoNum type="arabicPeriod"/>
              <a:defRPr/>
            </a:pPr>
            <a:endParaRPr lang="en-US"/>
          </a:p>
          <a:p>
            <a:pPr marL="514350" indent="-514350">
              <a:buAutoNum type="arabicPeriod"/>
              <a:defRPr/>
            </a:pPr>
            <a:endParaRPr lang="en-US"/>
          </a:p>
          <a:p>
            <a:pPr>
              <a:lnSpc>
                <a:spcPct val="134000"/>
              </a:lnSpc>
              <a:defRPr/>
            </a:pPr>
            <a:endParaRPr lang="en-US" sz="2000" b="0"/>
          </a:p>
          <a:p>
            <a:pPr>
              <a:lnSpc>
                <a:spcPct val="134000"/>
              </a:lnSpc>
              <a:defRPr/>
            </a:pPr>
            <a:endParaRPr lang="en-US" sz="2000" b="0"/>
          </a:p>
          <a:p>
            <a:pPr>
              <a:lnSpc>
                <a:spcPct val="134000"/>
              </a:lnSpc>
              <a:defRPr/>
            </a:pPr>
            <a:endParaRPr lang="en-US"/>
          </a:p>
          <a:p>
            <a:pPr>
              <a:lnSpc>
                <a:spcPct val="134000"/>
              </a:lnSpc>
              <a:defRPr/>
            </a:pPr>
            <a:endParaRPr lang="en-US" sz="2000" b="0"/>
          </a:p>
        </p:txBody>
      </p:sp>
    </p:spTree>
    <p:extLst>
      <p:ext uri="{BB962C8B-B14F-4D97-AF65-F5344CB8AC3E}">
        <p14:creationId xmlns:p14="http://schemas.microsoft.com/office/powerpoint/2010/main" val="868128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376CC-B0AD-A8B5-3610-C7D513B16DEB}"/>
              </a:ext>
            </a:extLst>
          </p:cNvPr>
          <p:cNvSpPr>
            <a:spLocks noGrp="1"/>
          </p:cNvSpPr>
          <p:nvPr>
            <p:ph type="title"/>
          </p:nvPr>
        </p:nvSpPr>
        <p:spPr>
          <a:xfrm>
            <a:off x="776474" y="341794"/>
            <a:ext cx="10634476" cy="704851"/>
          </a:xfrm>
        </p:spPr>
        <p:txBody>
          <a:bodyPr>
            <a:normAutofit/>
          </a:bodyPr>
          <a:lstStyle/>
          <a:p>
            <a:pPr algn="ctr"/>
            <a:r>
              <a:rPr lang="en-AU" sz="3600">
                <a:latin typeface="Arial"/>
                <a:ea typeface="+mn-ea"/>
                <a:cs typeface="Arial"/>
              </a:rPr>
              <a:t>The Future of Defence is Software-Defined</a:t>
            </a:r>
          </a:p>
        </p:txBody>
      </p:sp>
      <p:sp>
        <p:nvSpPr>
          <p:cNvPr id="4" name="TextBox 3">
            <a:extLst>
              <a:ext uri="{FF2B5EF4-FFF2-40B4-BE49-F238E27FC236}">
                <a16:creationId xmlns:a16="http://schemas.microsoft.com/office/drawing/2014/main" id="{6CF74ACF-7412-DC25-83B2-AA7FDF7976E1}"/>
              </a:ext>
            </a:extLst>
          </p:cNvPr>
          <p:cNvSpPr txBox="1"/>
          <p:nvPr/>
        </p:nvSpPr>
        <p:spPr>
          <a:xfrm>
            <a:off x="3048762" y="1046645"/>
            <a:ext cx="6094476" cy="461665"/>
          </a:xfrm>
          <a:prstGeom prst="rect">
            <a:avLst/>
          </a:prstGeom>
          <a:noFill/>
        </p:spPr>
        <p:txBody>
          <a:bodyPr wrap="square">
            <a:spAutoFit/>
          </a:bodyPr>
          <a:lstStyle/>
          <a:p>
            <a:pPr algn="ctr">
              <a:spcAft>
                <a:spcPts val="3000"/>
              </a:spcAft>
              <a:buNone/>
            </a:pPr>
            <a:r>
              <a:rPr lang="en-AU" sz="2400" b="1">
                <a:solidFill>
                  <a:srgbClr val="333333"/>
                </a:solidFill>
                <a:latin typeface="Segoe UI" panose="020B0502040204020203" pitchFamily="34" charset="0"/>
              </a:rPr>
              <a:t>Unmatched Strategic Value</a:t>
            </a:r>
          </a:p>
        </p:txBody>
      </p:sp>
      <p:sp>
        <p:nvSpPr>
          <p:cNvPr id="6" name="TextBox 5">
            <a:extLst>
              <a:ext uri="{FF2B5EF4-FFF2-40B4-BE49-F238E27FC236}">
                <a16:creationId xmlns:a16="http://schemas.microsoft.com/office/drawing/2014/main" id="{ADD72260-2738-005D-DF2E-498FBE59E5E6}"/>
              </a:ext>
            </a:extLst>
          </p:cNvPr>
          <p:cNvSpPr txBox="1"/>
          <p:nvPr/>
        </p:nvSpPr>
        <p:spPr>
          <a:xfrm>
            <a:off x="1359757" y="1557101"/>
            <a:ext cx="3636000" cy="1440000"/>
          </a:xfrm>
          <a:prstGeom prst="rect">
            <a:avLst/>
          </a:prstGeom>
          <a:no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Sovereign Capability</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100% Australian-developed with COTS components</a:t>
            </a:r>
            <a:endParaRPr lang="en-AU" sz="1200">
              <a:effectLst/>
              <a:latin typeface="Times New Roman" panose="02020603050405020304" pitchFamily="18" charset="0"/>
              <a:ea typeface="Times New Roman" panose="02020603050405020304" pitchFamily="18" charset="0"/>
            </a:endParaRPr>
          </a:p>
          <a:p>
            <a:pPr algn="ctr">
              <a:buNone/>
            </a:pPr>
            <a:endParaRPr lang="en-AU" sz="120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580C143F-13E5-CF87-AF15-BEDEBA6E2EBB}"/>
              </a:ext>
            </a:extLst>
          </p:cNvPr>
          <p:cNvSpPr txBox="1"/>
          <p:nvPr/>
        </p:nvSpPr>
        <p:spPr>
          <a:xfrm>
            <a:off x="1359757" y="4695361"/>
            <a:ext cx="3636000" cy="1440000"/>
          </a:xfrm>
          <a:prstGeom prst="rect">
            <a:avLst/>
          </a:prstGeom>
          <a:no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Rapid Adaptation</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Software updates enable new capabilities without hardware changes</a:t>
            </a:r>
            <a:endParaRPr lang="en-AU" sz="120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18B8E343-CA9D-D136-9BA4-1036A3D0A5E5}"/>
              </a:ext>
            </a:extLst>
          </p:cNvPr>
          <p:cNvSpPr txBox="1"/>
          <p:nvPr/>
        </p:nvSpPr>
        <p:spPr>
          <a:xfrm>
            <a:off x="7259066" y="3126231"/>
            <a:ext cx="3636000" cy="1440000"/>
          </a:xfrm>
          <a:prstGeom prst="rect">
            <a:avLst/>
          </a:prstGeom>
          <a:solidFill>
            <a:schemeClr val="bg1">
              <a:lumMod val="95000"/>
            </a:schemeClr>
          </a:solid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Infinite Scalability</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From single node to continental coverage</a:t>
            </a:r>
            <a:endParaRPr lang="en-AU" sz="120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ED4C950C-0344-63B8-152D-D0363427D5EA}"/>
              </a:ext>
            </a:extLst>
          </p:cNvPr>
          <p:cNvSpPr txBox="1"/>
          <p:nvPr/>
        </p:nvSpPr>
        <p:spPr>
          <a:xfrm>
            <a:off x="1359757" y="3126231"/>
            <a:ext cx="3636000" cy="1440000"/>
          </a:xfrm>
          <a:prstGeom prst="rect">
            <a:avLst/>
          </a:prstGeom>
          <a:solidFill>
            <a:schemeClr val="bg1">
              <a:lumMod val="95000"/>
            </a:schemeClr>
          </a:solid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Low Barrier Entry</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Unclassified COTS enables rapid manufacturing</a:t>
            </a:r>
            <a:endParaRPr lang="en-AU" sz="1200"/>
          </a:p>
        </p:txBody>
      </p:sp>
      <p:sp>
        <p:nvSpPr>
          <p:cNvPr id="14" name="TextBox 13">
            <a:extLst>
              <a:ext uri="{FF2B5EF4-FFF2-40B4-BE49-F238E27FC236}">
                <a16:creationId xmlns:a16="http://schemas.microsoft.com/office/drawing/2014/main" id="{DC667AE4-1F7E-57C8-4126-791BBE8AAD0A}"/>
              </a:ext>
            </a:extLst>
          </p:cNvPr>
          <p:cNvSpPr txBox="1"/>
          <p:nvPr/>
        </p:nvSpPr>
        <p:spPr>
          <a:xfrm>
            <a:off x="7259066" y="1557101"/>
            <a:ext cx="3636000" cy="1440000"/>
          </a:xfrm>
          <a:prstGeom prst="rect">
            <a:avLst/>
          </a:prstGeom>
          <a:no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Multi-Domain</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Land, sea, air applications from one platform</a:t>
            </a:r>
            <a:endParaRPr lang="en-AU" sz="1200">
              <a:effectLst/>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AEDA73B5-911A-0002-AB94-145ED1A7A1A4}"/>
              </a:ext>
            </a:extLst>
          </p:cNvPr>
          <p:cNvSpPr txBox="1"/>
          <p:nvPr/>
        </p:nvSpPr>
        <p:spPr>
          <a:xfrm>
            <a:off x="7259066" y="4695361"/>
            <a:ext cx="3636000" cy="1440000"/>
          </a:xfrm>
          <a:prstGeom prst="rect">
            <a:avLst/>
          </a:prstGeom>
          <a:noFill/>
        </p:spPr>
        <p:txBody>
          <a:bodyPr wrap="square">
            <a:spAutoFit/>
          </a:bodyPr>
          <a:lstStyle/>
          <a:p>
            <a:pPr algn="ctr">
              <a:buNone/>
            </a:pPr>
            <a:r>
              <a:rPr lang="en-AU" sz="3600">
                <a:solidFill>
                  <a:srgbClr val="667EEA"/>
                </a:solidFill>
                <a:effectLst/>
                <a:latin typeface="Segoe UI Emoji" panose="020B0502040204020203" pitchFamily="34" charset="0"/>
                <a:ea typeface="Times New Roman" panose="02020603050405020304" pitchFamily="18" charset="0"/>
                <a:cs typeface="Segoe UI Emoji" panose="020B0502040204020203" pitchFamily="34" charset="0"/>
              </a:rPr>
              <a:t>🤝</a:t>
            </a:r>
            <a:endParaRPr lang="en-AU" sz="1200">
              <a:effectLst/>
              <a:latin typeface="Times New Roman" panose="02020603050405020304" pitchFamily="18" charset="0"/>
              <a:ea typeface="Times New Roman" panose="02020603050405020304" pitchFamily="18" charset="0"/>
            </a:endParaRPr>
          </a:p>
          <a:p>
            <a:pPr algn="ctr">
              <a:spcAft>
                <a:spcPts val="1500"/>
              </a:spcAft>
              <a:buNone/>
            </a:pPr>
            <a:r>
              <a:rPr lang="en-AU" sz="2400" b="1">
                <a:solidFill>
                  <a:srgbClr val="333333"/>
                </a:solidFill>
                <a:effectLst/>
                <a:latin typeface="Segoe UI" panose="020B0502040204020203" pitchFamily="34" charset="0"/>
                <a:ea typeface="Times New Roman" panose="02020603050405020304" pitchFamily="18" charset="0"/>
              </a:rPr>
              <a:t>Coalition Ready</a:t>
            </a:r>
            <a:endParaRPr lang="en-AU" sz="2400" b="1">
              <a:solidFill>
                <a:srgbClr val="333333"/>
              </a:solidFill>
              <a:effectLst/>
              <a:latin typeface="Times New Roman" panose="02020603050405020304" pitchFamily="18" charset="0"/>
              <a:ea typeface="Times New Roman" panose="02020603050405020304" pitchFamily="18" charset="0"/>
            </a:endParaRPr>
          </a:p>
          <a:p>
            <a:pPr algn="ctr">
              <a:buNone/>
            </a:pPr>
            <a:r>
              <a:rPr lang="en-AU" sz="1200">
                <a:solidFill>
                  <a:srgbClr val="333333"/>
                </a:solidFill>
                <a:effectLst/>
                <a:latin typeface="Segoe UI" panose="020B0502040204020203" pitchFamily="34" charset="0"/>
                <a:ea typeface="Times New Roman" panose="02020603050405020304" pitchFamily="18" charset="0"/>
              </a:rPr>
              <a:t>Exportable technology for allied nations</a:t>
            </a:r>
            <a:endParaRPr lang="en-AU" sz="1200">
              <a:effectLst/>
              <a:latin typeface="Times New Roman" panose="02020603050405020304" pitchFamily="18" charset="0"/>
              <a:ea typeface="Times New Roman" panose="02020603050405020304" pitchFamily="18" charset="0"/>
            </a:endParaRPr>
          </a:p>
        </p:txBody>
      </p:sp>
      <p:cxnSp>
        <p:nvCxnSpPr>
          <p:cNvPr id="3" name="Straight Connector 2">
            <a:extLst>
              <a:ext uri="{FF2B5EF4-FFF2-40B4-BE49-F238E27FC236}">
                <a16:creationId xmlns:a16="http://schemas.microsoft.com/office/drawing/2014/main" id="{38235D73-13C0-2265-FF8A-BADB10BBEFC6}"/>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CD32F5-50EB-B79C-A083-85119837DD93}"/>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7" name="Picture 6">
            <a:extLst>
              <a:ext uri="{FF2B5EF4-FFF2-40B4-BE49-F238E27FC236}">
                <a16:creationId xmlns:a16="http://schemas.microsoft.com/office/drawing/2014/main" id="{D091F13A-D17C-0E4B-2737-850D396408EE}"/>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Tree>
    <p:extLst>
      <p:ext uri="{BB962C8B-B14F-4D97-AF65-F5344CB8AC3E}">
        <p14:creationId xmlns:p14="http://schemas.microsoft.com/office/powerpoint/2010/main" val="23527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588F2D7-CCC1-36DA-A282-ED19EB042046}"/>
              </a:ext>
            </a:extLst>
          </p:cNvPr>
          <p:cNvPicPr>
            <a:picLocks noChangeAspect="1"/>
          </p:cNvPicPr>
          <p:nvPr/>
        </p:nvPicPr>
        <p:blipFill>
          <a:blip r:embed="rId3"/>
          <a:srcRect l="6859" t="-1728" r="-6859" b="47632"/>
          <a:stretch>
            <a:fillRect/>
          </a:stretch>
        </p:blipFill>
        <p:spPr>
          <a:xfrm>
            <a:off x="0" y="-326571"/>
            <a:ext cx="13198930" cy="7390486"/>
          </a:xfrm>
          <a:prstGeom prst="rect">
            <a:avLst/>
          </a:prstGeom>
        </p:spPr>
      </p:pic>
      <p:pic>
        <p:nvPicPr>
          <p:cNvPr id="7" name="Picture 6">
            <a:extLst>
              <a:ext uri="{FF2B5EF4-FFF2-40B4-BE49-F238E27FC236}">
                <a16:creationId xmlns:a16="http://schemas.microsoft.com/office/drawing/2014/main" id="{88D4DC4A-6C3A-798D-73D9-4A6BE8D14F32}"/>
              </a:ext>
            </a:extLst>
          </p:cNvPr>
          <p:cNvPicPr>
            <a:picLocks noChangeAspect="1"/>
          </p:cNvPicPr>
          <p:nvPr/>
        </p:nvPicPr>
        <p:blipFill>
          <a:blip r:embed="rId4">
            <a:clrChange>
              <a:clrFrom>
                <a:srgbClr val="131731"/>
              </a:clrFrom>
              <a:clrTo>
                <a:srgbClr val="131731">
                  <a:alpha val="0"/>
                </a:srgbClr>
              </a:clrTo>
            </a:clrChange>
          </a:blip>
          <a:stretch>
            <a:fillRect/>
          </a:stretch>
        </p:blipFill>
        <p:spPr>
          <a:xfrm>
            <a:off x="2397576" y="-65317"/>
            <a:ext cx="2772211" cy="6867741"/>
          </a:xfrm>
          <a:prstGeom prst="rect">
            <a:avLst/>
          </a:prstGeom>
        </p:spPr>
      </p:pic>
      <p:pic>
        <p:nvPicPr>
          <p:cNvPr id="9" name="Picture 8">
            <a:extLst>
              <a:ext uri="{FF2B5EF4-FFF2-40B4-BE49-F238E27FC236}">
                <a16:creationId xmlns:a16="http://schemas.microsoft.com/office/drawing/2014/main" id="{DAEC7225-4E95-5201-4BEC-A28A75599C13}"/>
              </a:ext>
            </a:extLst>
          </p:cNvPr>
          <p:cNvPicPr>
            <a:picLocks noChangeAspect="1"/>
          </p:cNvPicPr>
          <p:nvPr/>
        </p:nvPicPr>
        <p:blipFill>
          <a:blip r:embed="rId5">
            <a:clrChange>
              <a:clrFrom>
                <a:srgbClr val="161B35"/>
              </a:clrFrom>
              <a:clrTo>
                <a:srgbClr val="161B35">
                  <a:alpha val="0"/>
                </a:srgbClr>
              </a:clrTo>
            </a:clrChange>
          </a:blip>
          <a:stretch>
            <a:fillRect/>
          </a:stretch>
        </p:blipFill>
        <p:spPr>
          <a:xfrm>
            <a:off x="7563431" y="-1"/>
            <a:ext cx="2396339" cy="6858000"/>
          </a:xfrm>
          <a:prstGeom prst="rect">
            <a:avLst/>
          </a:prstGeom>
        </p:spPr>
      </p:pic>
      <p:pic>
        <p:nvPicPr>
          <p:cNvPr id="11" name="Picture 10">
            <a:extLst>
              <a:ext uri="{FF2B5EF4-FFF2-40B4-BE49-F238E27FC236}">
                <a16:creationId xmlns:a16="http://schemas.microsoft.com/office/drawing/2014/main" id="{7A9E048A-D867-AA09-A9C0-15CF3FEDAE5F}"/>
              </a:ext>
            </a:extLst>
          </p:cNvPr>
          <p:cNvPicPr>
            <a:picLocks noChangeAspect="1"/>
          </p:cNvPicPr>
          <p:nvPr/>
        </p:nvPicPr>
        <p:blipFill>
          <a:blip r:embed="rId6">
            <a:clrChange>
              <a:clrFrom>
                <a:srgbClr val="10142E"/>
              </a:clrFrom>
              <a:clrTo>
                <a:srgbClr val="10142E">
                  <a:alpha val="0"/>
                </a:srgbClr>
              </a:clrTo>
            </a:clrChange>
          </a:blip>
          <a:stretch>
            <a:fillRect/>
          </a:stretch>
        </p:blipFill>
        <p:spPr>
          <a:xfrm>
            <a:off x="5172239" y="-65315"/>
            <a:ext cx="2388740" cy="6857999"/>
          </a:xfrm>
          <a:prstGeom prst="rect">
            <a:avLst/>
          </a:prstGeom>
        </p:spPr>
      </p:pic>
      <p:pic>
        <p:nvPicPr>
          <p:cNvPr id="17" name="Picture 16">
            <a:extLst>
              <a:ext uri="{FF2B5EF4-FFF2-40B4-BE49-F238E27FC236}">
                <a16:creationId xmlns:a16="http://schemas.microsoft.com/office/drawing/2014/main" id="{CAA36689-44F5-A261-8D66-2A7237057B2F}"/>
              </a:ext>
            </a:extLst>
          </p:cNvPr>
          <p:cNvPicPr>
            <a:picLocks noChangeAspect="1"/>
          </p:cNvPicPr>
          <p:nvPr/>
        </p:nvPicPr>
        <p:blipFill>
          <a:blip r:embed="rId7">
            <a:clrChange>
              <a:clrFrom>
                <a:srgbClr val="0E122C"/>
              </a:clrFrom>
              <a:clrTo>
                <a:srgbClr val="0E122C">
                  <a:alpha val="0"/>
                </a:srgbClr>
              </a:clrTo>
            </a:clrChange>
          </a:blip>
          <a:srcRect l="4822" t="9430" b="12375"/>
          <a:stretch>
            <a:fillRect/>
          </a:stretch>
        </p:blipFill>
        <p:spPr>
          <a:xfrm>
            <a:off x="64457" y="1357671"/>
            <a:ext cx="2342943" cy="4978816"/>
          </a:xfrm>
          <a:prstGeom prst="rect">
            <a:avLst/>
          </a:prstGeom>
        </p:spPr>
      </p:pic>
      <p:pic>
        <p:nvPicPr>
          <p:cNvPr id="15" name="Picture 14">
            <a:extLst>
              <a:ext uri="{FF2B5EF4-FFF2-40B4-BE49-F238E27FC236}">
                <a16:creationId xmlns:a16="http://schemas.microsoft.com/office/drawing/2014/main" id="{F231441B-22B6-15A8-E92D-01BE2761AE25}"/>
              </a:ext>
            </a:extLst>
          </p:cNvPr>
          <p:cNvPicPr>
            <a:picLocks noChangeAspect="1"/>
          </p:cNvPicPr>
          <p:nvPr/>
        </p:nvPicPr>
        <p:blipFill>
          <a:blip r:embed="rId8">
            <a:clrChange>
              <a:clrFrom>
                <a:srgbClr val="0F1229"/>
              </a:clrFrom>
              <a:clrTo>
                <a:srgbClr val="0F1229">
                  <a:alpha val="0"/>
                </a:srgbClr>
              </a:clrTo>
            </a:clrChange>
          </a:blip>
          <a:stretch>
            <a:fillRect/>
          </a:stretch>
        </p:blipFill>
        <p:spPr>
          <a:xfrm>
            <a:off x="9924098" y="-65317"/>
            <a:ext cx="2267902" cy="1206272"/>
          </a:xfrm>
          <a:prstGeom prst="rect">
            <a:avLst/>
          </a:prstGeom>
        </p:spPr>
      </p:pic>
      <p:pic>
        <p:nvPicPr>
          <p:cNvPr id="19" name="Picture 18">
            <a:extLst>
              <a:ext uri="{FF2B5EF4-FFF2-40B4-BE49-F238E27FC236}">
                <a16:creationId xmlns:a16="http://schemas.microsoft.com/office/drawing/2014/main" id="{AE55EEA4-AD2A-2786-992C-B5D308650F0B}"/>
              </a:ext>
            </a:extLst>
          </p:cNvPr>
          <p:cNvPicPr>
            <a:picLocks noChangeAspect="1"/>
          </p:cNvPicPr>
          <p:nvPr/>
        </p:nvPicPr>
        <p:blipFill>
          <a:blip r:embed="rId3">
            <a:clrChange>
              <a:clrFrom>
                <a:srgbClr val="171C37"/>
              </a:clrFrom>
              <a:clrTo>
                <a:srgbClr val="171C37">
                  <a:alpha val="0"/>
                </a:srgbClr>
              </a:clrTo>
            </a:clrChange>
          </a:blip>
          <a:stretch>
            <a:fillRect/>
          </a:stretch>
        </p:blipFill>
        <p:spPr>
          <a:xfrm>
            <a:off x="9959770" y="1641701"/>
            <a:ext cx="2300940" cy="4410756"/>
          </a:xfrm>
          <a:prstGeom prst="rect">
            <a:avLst/>
          </a:prstGeom>
        </p:spPr>
      </p:pic>
      <p:grpSp>
        <p:nvGrpSpPr>
          <p:cNvPr id="20" name="Group 19">
            <a:extLst>
              <a:ext uri="{FF2B5EF4-FFF2-40B4-BE49-F238E27FC236}">
                <a16:creationId xmlns:a16="http://schemas.microsoft.com/office/drawing/2014/main" id="{F6A861A3-8FD6-AFC4-3343-1B3412A203B5}"/>
              </a:ext>
            </a:extLst>
          </p:cNvPr>
          <p:cNvGrpSpPr/>
          <p:nvPr/>
        </p:nvGrpSpPr>
        <p:grpSpPr>
          <a:xfrm>
            <a:off x="10018045" y="1575410"/>
            <a:ext cx="2126344" cy="2328869"/>
            <a:chOff x="374143" y="2362947"/>
            <a:chExt cx="3148869" cy="3239641"/>
          </a:xfrm>
        </p:grpSpPr>
        <p:sp>
          <p:nvSpPr>
            <p:cNvPr id="21" name="Text Placeholder 2">
              <a:extLst>
                <a:ext uri="{FF2B5EF4-FFF2-40B4-BE49-F238E27FC236}">
                  <a16:creationId xmlns:a16="http://schemas.microsoft.com/office/drawing/2014/main" id="{BE05AF0F-CAF3-A768-FEE8-E1645C9F76F0}"/>
                </a:ext>
              </a:extLst>
            </p:cNvPr>
            <p:cNvSpPr txBox="1">
              <a:spLocks/>
            </p:cNvSpPr>
            <p:nvPr/>
          </p:nvSpPr>
          <p:spPr>
            <a:xfrm>
              <a:off x="374143" y="2362947"/>
              <a:ext cx="3148869" cy="3239640"/>
            </a:xfrm>
            <a:prstGeom prst="rect">
              <a:avLst/>
            </a:prstGeom>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1800" b="0" dirty="0">
                  <a:solidFill>
                    <a:schemeClr val="bg1"/>
                  </a:solidFill>
                  <a:latin typeface="Arial"/>
                  <a:cs typeface="Arial"/>
                </a:rPr>
                <a:t>SMR Hardware</a:t>
              </a:r>
              <a:endParaRPr lang="en-US" sz="2000" dirty="0">
                <a:solidFill>
                  <a:schemeClr val="bg1"/>
                </a:solidFill>
              </a:endParaRPr>
            </a:p>
          </p:txBody>
        </p:sp>
        <p:pic>
          <p:nvPicPr>
            <p:cNvPr id="22" name="Picture 21" descr="create a generic multi-channel SDR board with integrated ML processing, no branding">
              <a:extLst>
                <a:ext uri="{FF2B5EF4-FFF2-40B4-BE49-F238E27FC236}">
                  <a16:creationId xmlns:a16="http://schemas.microsoft.com/office/drawing/2014/main" id="{78647E9A-43F5-705B-5C47-F5012C156D0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1270" r="97852">
                          <a14:foregroundMark x1="23438" y1="11523" x2="30371" y2="10449"/>
                          <a14:foregroundMark x1="90234" y1="73828" x2="97949" y2="49902"/>
                          <a14:foregroundMark x1="97949" y1="49902" x2="93750" y2="54590"/>
                          <a14:foregroundMark x1="8887" y1="27734" x2="1270" y2="50098"/>
                          <a14:foregroundMark x1="1270" y1="50098" x2="7715" y2="39746"/>
                        </a14:backgroundRemoval>
                      </a14:imgEffect>
                    </a14:imgLayer>
                  </a14:imgProps>
                </a:ext>
              </a:extLst>
            </a:blip>
            <a:stretch>
              <a:fillRect/>
            </a:stretch>
          </p:blipFill>
          <p:spPr>
            <a:xfrm>
              <a:off x="399088" y="2986697"/>
              <a:ext cx="3098977" cy="2615891"/>
            </a:xfrm>
            <a:prstGeom prst="rect">
              <a:avLst/>
            </a:prstGeom>
          </p:spPr>
        </p:pic>
      </p:grpSp>
      <p:pic>
        <p:nvPicPr>
          <p:cNvPr id="26" name="Picture 25">
            <a:extLst>
              <a:ext uri="{FF2B5EF4-FFF2-40B4-BE49-F238E27FC236}">
                <a16:creationId xmlns:a16="http://schemas.microsoft.com/office/drawing/2014/main" id="{B03ECFBB-52A4-4C76-AD76-F9129F7D9812}"/>
              </a:ext>
            </a:extLst>
          </p:cNvPr>
          <p:cNvPicPr>
            <a:picLocks noChangeAspect="1"/>
          </p:cNvPicPr>
          <p:nvPr/>
        </p:nvPicPr>
        <p:blipFill>
          <a:blip r:embed="rId11"/>
          <a:srcRect r="31596"/>
          <a:stretch>
            <a:fillRect/>
          </a:stretch>
        </p:blipFill>
        <p:spPr>
          <a:xfrm>
            <a:off x="5896900" y="5093116"/>
            <a:ext cx="381000" cy="202594"/>
          </a:xfrm>
          <a:prstGeom prst="rect">
            <a:avLst/>
          </a:prstGeom>
        </p:spPr>
      </p:pic>
      <p:pic>
        <p:nvPicPr>
          <p:cNvPr id="24" name="Picture 23">
            <a:extLst>
              <a:ext uri="{FF2B5EF4-FFF2-40B4-BE49-F238E27FC236}">
                <a16:creationId xmlns:a16="http://schemas.microsoft.com/office/drawing/2014/main" id="{26B7CBFB-E698-450F-6575-675A9475E308}"/>
              </a:ext>
            </a:extLst>
          </p:cNvPr>
          <p:cNvPicPr>
            <a:picLocks noChangeAspect="1"/>
          </p:cNvPicPr>
          <p:nvPr/>
        </p:nvPicPr>
        <p:blipFill>
          <a:blip r:embed="rId11"/>
          <a:stretch>
            <a:fillRect/>
          </a:stretch>
        </p:blipFill>
        <p:spPr>
          <a:xfrm>
            <a:off x="5725352" y="5093116"/>
            <a:ext cx="340645" cy="202594"/>
          </a:xfrm>
          <a:prstGeom prst="rect">
            <a:avLst/>
          </a:prstGeom>
        </p:spPr>
      </p:pic>
      <p:sp>
        <p:nvSpPr>
          <p:cNvPr id="3" name="TextBox 2">
            <a:extLst>
              <a:ext uri="{FF2B5EF4-FFF2-40B4-BE49-F238E27FC236}">
                <a16:creationId xmlns:a16="http://schemas.microsoft.com/office/drawing/2014/main" id="{2BF6F343-93CC-58C5-B080-01C548B3CCEB}"/>
              </a:ext>
            </a:extLst>
          </p:cNvPr>
          <p:cNvSpPr txBox="1"/>
          <p:nvPr/>
        </p:nvSpPr>
        <p:spPr>
          <a:xfrm>
            <a:off x="27317" y="230679"/>
            <a:ext cx="2342943" cy="830997"/>
          </a:xfrm>
          <a:prstGeom prst="rect">
            <a:avLst/>
          </a:prstGeom>
          <a:noFill/>
        </p:spPr>
        <p:txBody>
          <a:bodyPr wrap="square">
            <a:spAutoFit/>
          </a:bodyPr>
          <a:lstStyle/>
          <a:p>
            <a:pPr algn="ctr"/>
            <a:r>
              <a:rPr lang="en-AU" sz="2400" b="1" dirty="0">
                <a:solidFill>
                  <a:schemeClr val="accent4">
                    <a:lumMod val="20000"/>
                    <a:lumOff val="80000"/>
                  </a:schemeClr>
                </a:solidFill>
                <a:latin typeface="Aptos Display" panose="020B0004020202020204" pitchFamily="34" charset="0"/>
              </a:rPr>
              <a:t>Question and Answers</a:t>
            </a:r>
          </a:p>
        </p:txBody>
      </p:sp>
    </p:spTree>
    <p:extLst>
      <p:ext uri="{BB962C8B-B14F-4D97-AF65-F5344CB8AC3E}">
        <p14:creationId xmlns:p14="http://schemas.microsoft.com/office/powerpoint/2010/main" val="388889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p:cNvSpPr>
          <p:nvPr/>
        </p:nvSpPr>
        <p:spPr>
          <a:xfrm>
            <a:off x="1377198" y="3629207"/>
            <a:ext cx="5791418" cy="1841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defRPr/>
            </a:pPr>
            <a:r>
              <a:rPr kumimoji="0" lang="en-AU" sz="50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END OF PRESENTATION</a:t>
            </a:r>
            <a:endParaRPr kumimoji="0" lang="en-AU" sz="4400" b="0" i="0" u="none" strike="noStrike" kern="1200" cap="none" spc="0" normalizeH="0" baseline="0" noProof="0">
              <a:ln>
                <a:noFill/>
              </a:ln>
              <a:effectLst/>
              <a:uLnTx/>
              <a:uFillTx/>
              <a:latin typeface="Arial" panose="020B0604020202020204" pitchFamily="34" charset="0"/>
              <a:ea typeface="+mj-ea"/>
              <a:cs typeface="Arial" panose="020B0604020202020204" pitchFamily="34" charset="0"/>
            </a:endParaRPr>
          </a:p>
        </p:txBody>
      </p:sp>
      <p:pic>
        <p:nvPicPr>
          <p:cNvPr id="1026" name="Picture 3" descr="C:\Users\glen.mcdermott1\AppData\Local\Microsoft\Windows\INetCache\Content.MSO\3A01CB49.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ackgroundRemoval t="1650" b="76073" l="23478" r="77246">
                        <a14:foregroundMark x1="27391" y1="17162" x2="27391" y2="17162"/>
                        <a14:foregroundMark x1="27391" y1="13696" x2="27101" y2="23102"/>
                        <a14:foregroundMark x1="26957" y1="14686" x2="27101" y2="6436"/>
                        <a14:foregroundMark x1="27681" y1="5941" x2="71304" y2="5941"/>
                        <a14:foregroundMark x1="73043" y1="6766" x2="73913" y2="39439"/>
                        <a14:foregroundMark x1="73623" y1="38779" x2="71159" y2="50165"/>
                        <a14:foregroundMark x1="68841" y1="53960" x2="68841" y2="53960"/>
                        <a14:foregroundMark x1="65942" y1="58581" x2="65942" y2="58581"/>
                        <a14:foregroundMark x1="63768" y1="60561" x2="51159" y2="73597"/>
                        <a14:foregroundMark x1="49710" y1="74257" x2="32464" y2="55611"/>
                      </a14:backgroundRemoval>
                    </a14:imgEffect>
                  </a14:imgLayer>
                </a14:imgProps>
              </a:ext>
            </a:extLst>
          </a:blip>
          <a:srcRect l="19809" r="19810" b="22592"/>
          <a:stretch/>
        </p:blipFill>
        <p:spPr>
          <a:xfrm>
            <a:off x="7299373" y="2610489"/>
            <a:ext cx="2540000" cy="2859814"/>
          </a:xfrm>
          <a:prstGeom prst="rect">
            <a:avLst/>
          </a:prstGeom>
        </p:spPr>
      </p:pic>
    </p:spTree>
    <p:extLst>
      <p:ext uri="{BB962C8B-B14F-4D97-AF65-F5344CB8AC3E}">
        <p14:creationId xmlns:p14="http://schemas.microsoft.com/office/powerpoint/2010/main" val="206910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1AFC97-0631-13AF-5B45-3113AED54AA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4701F2A-3E31-D119-9C91-5DAEDC1D700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0877F108-6F3E-C9F6-3500-4EAF86E468A8}"/>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30B306-A7A5-DDE2-73C2-77298FD41309}"/>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EB31D3C-AB5A-789B-F25D-10DCC611148A}"/>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Scenario Example</a:t>
            </a:r>
            <a:endParaRPr lang="en-AU" sz="4400" b="1">
              <a:solidFill>
                <a:srgbClr val="000000"/>
              </a:solidFill>
              <a:latin typeface="Arial"/>
              <a:cs typeface="Arial"/>
            </a:endParaRPr>
          </a:p>
        </p:txBody>
      </p:sp>
      <p:cxnSp>
        <p:nvCxnSpPr>
          <p:cNvPr id="15" name="Straight Connector 14">
            <a:extLst>
              <a:ext uri="{FF2B5EF4-FFF2-40B4-BE49-F238E27FC236}">
                <a16:creationId xmlns:a16="http://schemas.microsoft.com/office/drawing/2014/main" id="{9AE720B1-A0EE-94AD-341B-7B5251585A5C}"/>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764926-FA35-3C29-B0BC-DD4E5BC463D6}"/>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C060B8CB-1D64-9A9F-6777-3DD46B35928E}"/>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pic>
        <p:nvPicPr>
          <p:cNvPr id="14" name="Picture 13">
            <a:extLst>
              <a:ext uri="{FF2B5EF4-FFF2-40B4-BE49-F238E27FC236}">
                <a16:creationId xmlns:a16="http://schemas.microsoft.com/office/drawing/2014/main" id="{050CCFCD-102F-B018-9381-A9DDAAF40F0A}"/>
              </a:ext>
            </a:extLst>
          </p:cNvPr>
          <p:cNvPicPr>
            <a:picLocks noChangeAspect="1"/>
          </p:cNvPicPr>
          <p:nvPr/>
        </p:nvPicPr>
        <p:blipFill>
          <a:blip r:embed="rId4"/>
          <a:stretch>
            <a:fillRect/>
          </a:stretch>
        </p:blipFill>
        <p:spPr>
          <a:xfrm>
            <a:off x="5797341" y="1619030"/>
            <a:ext cx="5777925" cy="4666394"/>
          </a:xfrm>
          <a:prstGeom prst="rect">
            <a:avLst/>
          </a:prstGeom>
        </p:spPr>
      </p:pic>
      <p:pic>
        <p:nvPicPr>
          <p:cNvPr id="18" name="Graphic 17" descr="Factory with solid fill">
            <a:extLst>
              <a:ext uri="{FF2B5EF4-FFF2-40B4-BE49-F238E27FC236}">
                <a16:creationId xmlns:a16="http://schemas.microsoft.com/office/drawing/2014/main" id="{B2FE5314-8529-68F9-5B18-A3324B4A92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6938" y="3900909"/>
            <a:ext cx="832022" cy="832022"/>
          </a:xfrm>
          <a:prstGeom prst="rect">
            <a:avLst/>
          </a:prstGeom>
        </p:spPr>
      </p:pic>
      <p:pic>
        <p:nvPicPr>
          <p:cNvPr id="27" name="Picture 26" descr="A red drone with a bomb&#10;&#10;AI-generated content may be incorrect.">
            <a:extLst>
              <a:ext uri="{FF2B5EF4-FFF2-40B4-BE49-F238E27FC236}">
                <a16:creationId xmlns:a16="http://schemas.microsoft.com/office/drawing/2014/main" id="{99C9A571-BA06-E89D-E58F-98C0C706319B}"/>
              </a:ext>
            </a:extLst>
          </p:cNvPr>
          <p:cNvPicPr>
            <a:picLocks noChangeAspect="1"/>
          </p:cNvPicPr>
          <p:nvPr/>
        </p:nvPicPr>
        <p:blipFill>
          <a:blip r:embed="rId7"/>
          <a:stretch>
            <a:fillRect/>
          </a:stretch>
        </p:blipFill>
        <p:spPr>
          <a:xfrm>
            <a:off x="9715520" y="3012766"/>
            <a:ext cx="754535" cy="404685"/>
          </a:xfrm>
          <a:prstGeom prst="rect">
            <a:avLst/>
          </a:prstGeom>
        </p:spPr>
      </p:pic>
      <p:grpSp>
        <p:nvGrpSpPr>
          <p:cNvPr id="2" name="Group 1">
            <a:extLst>
              <a:ext uri="{FF2B5EF4-FFF2-40B4-BE49-F238E27FC236}">
                <a16:creationId xmlns:a16="http://schemas.microsoft.com/office/drawing/2014/main" id="{E19F60A4-839F-519D-9A70-6883059FE650}"/>
              </a:ext>
            </a:extLst>
          </p:cNvPr>
          <p:cNvGrpSpPr/>
          <p:nvPr/>
        </p:nvGrpSpPr>
        <p:grpSpPr>
          <a:xfrm>
            <a:off x="7559910" y="3267983"/>
            <a:ext cx="2378675" cy="2297998"/>
            <a:chOff x="7723231" y="3203847"/>
            <a:chExt cx="2378675" cy="2297998"/>
          </a:xfrm>
        </p:grpSpPr>
        <p:pic>
          <p:nvPicPr>
            <p:cNvPr id="8" name="Picture 7" descr="A blue satellite dish with a black background&#10;&#10;AI-generated content may be incorrect.">
              <a:extLst>
                <a:ext uri="{FF2B5EF4-FFF2-40B4-BE49-F238E27FC236}">
                  <a16:creationId xmlns:a16="http://schemas.microsoft.com/office/drawing/2014/main" id="{E8653ED8-9255-68C8-26CB-58CF2B0CFC45}"/>
                </a:ext>
              </a:extLst>
            </p:cNvPr>
            <p:cNvPicPr>
              <a:picLocks noChangeAspect="1"/>
            </p:cNvPicPr>
            <p:nvPr/>
          </p:nvPicPr>
          <p:blipFill>
            <a:blip r:embed="rId8"/>
            <a:stretch>
              <a:fillRect/>
            </a:stretch>
          </p:blipFill>
          <p:spPr>
            <a:xfrm rot="-1260000">
              <a:off x="8740957" y="3203847"/>
              <a:ext cx="340583" cy="307375"/>
            </a:xfrm>
            <a:prstGeom prst="rect">
              <a:avLst/>
            </a:prstGeom>
          </p:spPr>
        </p:pic>
        <p:pic>
          <p:nvPicPr>
            <p:cNvPr id="20" name="Picture 19" descr="A blue satellite dish with a black background&#10;&#10;AI-generated content may be incorrect.">
              <a:extLst>
                <a:ext uri="{FF2B5EF4-FFF2-40B4-BE49-F238E27FC236}">
                  <a16:creationId xmlns:a16="http://schemas.microsoft.com/office/drawing/2014/main" id="{36135E2D-8368-0735-8465-ADD1B1C24E58}"/>
                </a:ext>
              </a:extLst>
            </p:cNvPr>
            <p:cNvPicPr>
              <a:picLocks noChangeAspect="1"/>
            </p:cNvPicPr>
            <p:nvPr/>
          </p:nvPicPr>
          <p:blipFill>
            <a:blip r:embed="rId8"/>
            <a:stretch>
              <a:fillRect/>
            </a:stretch>
          </p:blipFill>
          <p:spPr>
            <a:xfrm rot="-1260000">
              <a:off x="7803903" y="4707252"/>
              <a:ext cx="340583" cy="307375"/>
            </a:xfrm>
            <a:prstGeom prst="rect">
              <a:avLst/>
            </a:prstGeom>
          </p:spPr>
        </p:pic>
        <p:pic>
          <p:nvPicPr>
            <p:cNvPr id="22" name="Picture 21" descr="A blue satellite dish with a black background&#10;&#10;AI-generated content may be incorrect.">
              <a:extLst>
                <a:ext uri="{FF2B5EF4-FFF2-40B4-BE49-F238E27FC236}">
                  <a16:creationId xmlns:a16="http://schemas.microsoft.com/office/drawing/2014/main" id="{987123F0-6AC1-16F2-29E0-537C818E703E}"/>
                </a:ext>
              </a:extLst>
            </p:cNvPr>
            <p:cNvPicPr>
              <a:picLocks noChangeAspect="1"/>
            </p:cNvPicPr>
            <p:nvPr/>
          </p:nvPicPr>
          <p:blipFill>
            <a:blip r:embed="rId8"/>
            <a:stretch>
              <a:fillRect/>
            </a:stretch>
          </p:blipFill>
          <p:spPr>
            <a:xfrm rot="-1260000">
              <a:off x="9636821" y="4841117"/>
              <a:ext cx="340583" cy="307375"/>
            </a:xfrm>
            <a:prstGeom prst="rect">
              <a:avLst/>
            </a:prstGeom>
          </p:spPr>
        </p:pic>
        <p:pic>
          <p:nvPicPr>
            <p:cNvPr id="30" name="Picture 29" descr="A blue satellite dish with a black background&#10;&#10;AI-generated content may be incorrect.">
              <a:extLst>
                <a:ext uri="{FF2B5EF4-FFF2-40B4-BE49-F238E27FC236}">
                  <a16:creationId xmlns:a16="http://schemas.microsoft.com/office/drawing/2014/main" id="{B7F9B3FC-FB73-6C0D-F594-2ECCF93E61AD}"/>
                </a:ext>
              </a:extLst>
            </p:cNvPr>
            <p:cNvPicPr>
              <a:picLocks noChangeAspect="1"/>
            </p:cNvPicPr>
            <p:nvPr/>
          </p:nvPicPr>
          <p:blipFill>
            <a:blip r:embed="rId9"/>
            <a:stretch>
              <a:fillRect/>
            </a:stretch>
          </p:blipFill>
          <p:spPr>
            <a:xfrm>
              <a:off x="9648310" y="3703936"/>
              <a:ext cx="453596" cy="263613"/>
            </a:xfrm>
            <a:prstGeom prst="rect">
              <a:avLst/>
            </a:prstGeom>
          </p:spPr>
        </p:pic>
        <p:pic>
          <p:nvPicPr>
            <p:cNvPr id="31" name="Picture 30" descr="A blue satellite dish with a black background&#10;&#10;AI-generated content may be incorrect.">
              <a:extLst>
                <a:ext uri="{FF2B5EF4-FFF2-40B4-BE49-F238E27FC236}">
                  <a16:creationId xmlns:a16="http://schemas.microsoft.com/office/drawing/2014/main" id="{47B6B74C-8A3C-4B70-19B1-F6722CC7ADF2}"/>
                </a:ext>
              </a:extLst>
            </p:cNvPr>
            <p:cNvPicPr>
              <a:picLocks noChangeAspect="1"/>
            </p:cNvPicPr>
            <p:nvPr/>
          </p:nvPicPr>
          <p:blipFill>
            <a:blip r:embed="rId9"/>
            <a:stretch>
              <a:fillRect/>
            </a:stretch>
          </p:blipFill>
          <p:spPr>
            <a:xfrm flipH="1">
              <a:off x="7723231" y="3642153"/>
              <a:ext cx="504052" cy="304801"/>
            </a:xfrm>
            <a:prstGeom prst="rect">
              <a:avLst/>
            </a:prstGeom>
          </p:spPr>
        </p:pic>
        <p:pic>
          <p:nvPicPr>
            <p:cNvPr id="33" name="Picture 32" descr="A blue satellite dish with a black background&#10;&#10;AI-generated content may be incorrect.">
              <a:extLst>
                <a:ext uri="{FF2B5EF4-FFF2-40B4-BE49-F238E27FC236}">
                  <a16:creationId xmlns:a16="http://schemas.microsoft.com/office/drawing/2014/main" id="{D244BD89-29FB-339C-461C-ACF4EFF28325}"/>
                </a:ext>
              </a:extLst>
            </p:cNvPr>
            <p:cNvPicPr>
              <a:picLocks noChangeAspect="1"/>
            </p:cNvPicPr>
            <p:nvPr/>
          </p:nvPicPr>
          <p:blipFill>
            <a:blip r:embed="rId9"/>
            <a:stretch>
              <a:fillRect/>
            </a:stretch>
          </p:blipFill>
          <p:spPr>
            <a:xfrm flipH="1">
              <a:off x="8619095" y="5197044"/>
              <a:ext cx="504052" cy="304801"/>
            </a:xfrm>
            <a:prstGeom prst="rect">
              <a:avLst/>
            </a:prstGeom>
          </p:spPr>
        </p:pic>
      </p:grpSp>
      <p:sp>
        <p:nvSpPr>
          <p:cNvPr id="49" name="TextBox 48">
            <a:extLst>
              <a:ext uri="{FF2B5EF4-FFF2-40B4-BE49-F238E27FC236}">
                <a16:creationId xmlns:a16="http://schemas.microsoft.com/office/drawing/2014/main" id="{F6BC7B99-4247-3DD9-FF0E-E6DF5271D5A6}"/>
              </a:ext>
            </a:extLst>
          </p:cNvPr>
          <p:cNvSpPr txBox="1"/>
          <p:nvPr/>
        </p:nvSpPr>
        <p:spPr>
          <a:xfrm>
            <a:off x="384057" y="7261025"/>
            <a:ext cx="5641803" cy="3046988"/>
          </a:xfrm>
          <a:prstGeom prst="rect">
            <a:avLst/>
          </a:prstGeom>
          <a:noFill/>
        </p:spPr>
        <p:txBody>
          <a:bodyPr wrap="square" lIns="91440" tIns="45720" rIns="91440" bIns="45720" anchor="t">
            <a:spAutoFit/>
          </a:bodyPr>
          <a:lstStyle/>
          <a:p>
            <a:pPr marL="285750" indent="-285750">
              <a:buFont typeface="Arial"/>
              <a:buChar char="•"/>
              <a:defRPr/>
            </a:pPr>
            <a:r>
              <a:rPr lang="en-AU" sz="2400">
                <a:cs typeface="Arial"/>
              </a:rPr>
              <a:t>Remote critical infrastructure</a:t>
            </a:r>
            <a:endParaRPr lang="en-AU" sz="2400">
              <a:ea typeface="Calibri"/>
              <a:cs typeface="Arial"/>
            </a:endParaRPr>
          </a:p>
          <a:p>
            <a:pPr marL="285750" indent="-285750">
              <a:buFont typeface="Arial"/>
              <a:buChar char="•"/>
              <a:defRPr/>
            </a:pPr>
            <a:r>
              <a:rPr lang="en-AU" sz="2400">
                <a:ea typeface="Calibri"/>
                <a:cs typeface="Arial"/>
              </a:rPr>
              <a:t>Configured response to anticipated threat </a:t>
            </a:r>
          </a:p>
          <a:p>
            <a:pPr marL="285750" indent="-285750">
              <a:buFont typeface="Arial"/>
              <a:buChar char="•"/>
              <a:defRPr/>
            </a:pPr>
            <a:r>
              <a:rPr lang="en-AU" sz="2400">
                <a:ea typeface="Calibri"/>
                <a:cs typeface="Arial"/>
              </a:rPr>
              <a:t>Passively and actively monitoring</a:t>
            </a:r>
          </a:p>
          <a:p>
            <a:pPr marL="285750" indent="-285750">
              <a:buFont typeface="Arial"/>
              <a:buChar char="•"/>
              <a:defRPr/>
            </a:pPr>
            <a:r>
              <a:rPr lang="en-AU" sz="2400">
                <a:ea typeface="Calibri"/>
                <a:cs typeface="Arial"/>
              </a:rPr>
              <a:t>Threat detected</a:t>
            </a:r>
          </a:p>
          <a:p>
            <a:pPr marL="742950" lvl="1" indent="-285750">
              <a:buFont typeface="Arial"/>
              <a:buChar char="•"/>
              <a:defRPr/>
            </a:pPr>
            <a:r>
              <a:rPr lang="en-AU" sz="2400">
                <a:ea typeface="Calibri"/>
                <a:cs typeface="Arial"/>
              </a:rPr>
              <a:t>Alerts Operations Centre</a:t>
            </a:r>
          </a:p>
          <a:p>
            <a:pPr marL="285750" indent="-285750">
              <a:buFont typeface="Arial"/>
              <a:buChar char="•"/>
              <a:defRPr/>
            </a:pPr>
            <a:r>
              <a:rPr lang="en-AU" sz="2400">
                <a:ea typeface="Calibri"/>
                <a:cs typeface="Arial"/>
              </a:rPr>
              <a:t>Threat identified</a:t>
            </a:r>
          </a:p>
          <a:p>
            <a:pPr marL="742950" lvl="1" indent="-285750">
              <a:buFont typeface="Arial"/>
              <a:buChar char="•"/>
              <a:defRPr/>
            </a:pPr>
            <a:r>
              <a:rPr lang="en-AU" sz="2400">
                <a:ea typeface="Calibri"/>
                <a:cs typeface="Arial"/>
              </a:rPr>
              <a:t>Automatic reconfiguration to EA counterattack</a:t>
            </a:r>
          </a:p>
        </p:txBody>
      </p:sp>
      <p:grpSp>
        <p:nvGrpSpPr>
          <p:cNvPr id="142" name="Group 141">
            <a:extLst>
              <a:ext uri="{FF2B5EF4-FFF2-40B4-BE49-F238E27FC236}">
                <a16:creationId xmlns:a16="http://schemas.microsoft.com/office/drawing/2014/main" id="{793B4026-808C-F340-E8BD-378BEFAF0CE0}"/>
              </a:ext>
            </a:extLst>
          </p:cNvPr>
          <p:cNvGrpSpPr/>
          <p:nvPr/>
        </p:nvGrpSpPr>
        <p:grpSpPr>
          <a:xfrm>
            <a:off x="7659552" y="3223007"/>
            <a:ext cx="2310114" cy="2367607"/>
            <a:chOff x="7822873" y="3158871"/>
            <a:chExt cx="2310114" cy="2367607"/>
          </a:xfrm>
        </p:grpSpPr>
        <p:grpSp>
          <p:nvGrpSpPr>
            <p:cNvPr id="62" name="Group 61">
              <a:extLst>
                <a:ext uri="{FF2B5EF4-FFF2-40B4-BE49-F238E27FC236}">
                  <a16:creationId xmlns:a16="http://schemas.microsoft.com/office/drawing/2014/main" id="{AC2D7448-504A-062D-667F-CA17D987F713}"/>
                </a:ext>
              </a:extLst>
            </p:cNvPr>
            <p:cNvGrpSpPr/>
            <p:nvPr/>
          </p:nvGrpSpPr>
          <p:grpSpPr>
            <a:xfrm>
              <a:off x="9648310" y="3639665"/>
              <a:ext cx="483149" cy="428563"/>
              <a:chOff x="3841557" y="1110831"/>
              <a:chExt cx="5015033" cy="3827879"/>
            </a:xfrm>
            <a:solidFill>
              <a:srgbClr val="40824B"/>
            </a:solidFill>
          </p:grpSpPr>
          <p:grpSp>
            <p:nvGrpSpPr>
              <p:cNvPr id="63" name="Group 62">
                <a:extLst>
                  <a:ext uri="{FF2B5EF4-FFF2-40B4-BE49-F238E27FC236}">
                    <a16:creationId xmlns:a16="http://schemas.microsoft.com/office/drawing/2014/main" id="{B7ABF776-7B42-5BD6-150E-D1734E02F4FB}"/>
                  </a:ext>
                </a:extLst>
              </p:cNvPr>
              <p:cNvGrpSpPr/>
              <p:nvPr/>
            </p:nvGrpSpPr>
            <p:grpSpPr>
              <a:xfrm>
                <a:off x="3841557" y="1404935"/>
                <a:ext cx="3755014" cy="3533775"/>
                <a:chOff x="3282846" y="1828800"/>
                <a:chExt cx="3879954" cy="3651354"/>
              </a:xfrm>
              <a:grpFill/>
            </p:grpSpPr>
            <p:sp>
              <p:nvSpPr>
                <p:cNvPr id="66" name="Chord 65">
                  <a:extLst>
                    <a:ext uri="{FF2B5EF4-FFF2-40B4-BE49-F238E27FC236}">
                      <a16:creationId xmlns:a16="http://schemas.microsoft.com/office/drawing/2014/main" id="{C6C1F993-A226-9884-02AF-6426C15CEEFD}"/>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CAFBC6-912B-8D14-42B0-F4751E0ADB6A}"/>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8" name="Straight Connector 67">
                  <a:extLst>
                    <a:ext uri="{FF2B5EF4-FFF2-40B4-BE49-F238E27FC236}">
                      <a16:creationId xmlns:a16="http://schemas.microsoft.com/office/drawing/2014/main" id="{C692A71D-ECCB-C760-4BAC-1404894460BB}"/>
                    </a:ext>
                  </a:extLst>
                </p:cNvPr>
                <p:cNvCxnSpPr>
                  <a:cxnSpLocks/>
                  <a:endCxn id="67"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40E32B2-92C1-B3C9-5A52-7AFF1E4EC3CC}"/>
                    </a:ext>
                  </a:extLst>
                </p:cNvPr>
                <p:cNvCxnSpPr>
                  <a:cxnSpLocks/>
                  <a:endCxn id="67"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64" name="Block Arc 63">
                <a:extLst>
                  <a:ext uri="{FF2B5EF4-FFF2-40B4-BE49-F238E27FC236}">
                    <a16:creationId xmlns:a16="http://schemas.microsoft.com/office/drawing/2014/main" id="{046DD9DB-F2A4-89DE-20BA-D3DCFD6B7899}"/>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5" name="Block Arc 64">
                <a:extLst>
                  <a:ext uri="{FF2B5EF4-FFF2-40B4-BE49-F238E27FC236}">
                    <a16:creationId xmlns:a16="http://schemas.microsoft.com/office/drawing/2014/main" id="{9259E274-61F4-72D7-5D58-A1079D9A7F58}"/>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2" name="Group 101">
              <a:extLst>
                <a:ext uri="{FF2B5EF4-FFF2-40B4-BE49-F238E27FC236}">
                  <a16:creationId xmlns:a16="http://schemas.microsoft.com/office/drawing/2014/main" id="{D4458A0D-D977-1AB3-410D-76F51EE09343}"/>
                </a:ext>
              </a:extLst>
            </p:cNvPr>
            <p:cNvGrpSpPr/>
            <p:nvPr/>
          </p:nvGrpSpPr>
          <p:grpSpPr>
            <a:xfrm>
              <a:off x="8735858" y="3158871"/>
              <a:ext cx="483149" cy="428563"/>
              <a:chOff x="3841557" y="1110831"/>
              <a:chExt cx="5015033" cy="3827879"/>
            </a:xfrm>
            <a:solidFill>
              <a:srgbClr val="40824B"/>
            </a:solidFill>
          </p:grpSpPr>
          <p:grpSp>
            <p:nvGrpSpPr>
              <p:cNvPr id="103" name="Group 102">
                <a:extLst>
                  <a:ext uri="{FF2B5EF4-FFF2-40B4-BE49-F238E27FC236}">
                    <a16:creationId xmlns:a16="http://schemas.microsoft.com/office/drawing/2014/main" id="{509ED77D-A39C-FDFC-8ED3-46275FAA168C}"/>
                  </a:ext>
                </a:extLst>
              </p:cNvPr>
              <p:cNvGrpSpPr/>
              <p:nvPr/>
            </p:nvGrpSpPr>
            <p:grpSpPr>
              <a:xfrm>
                <a:off x="3841557" y="1404935"/>
                <a:ext cx="3755014" cy="3533775"/>
                <a:chOff x="3282846" y="1828800"/>
                <a:chExt cx="3879954" cy="3651354"/>
              </a:xfrm>
              <a:grpFill/>
            </p:grpSpPr>
            <p:sp>
              <p:nvSpPr>
                <p:cNvPr id="106" name="Chord 105">
                  <a:extLst>
                    <a:ext uri="{FF2B5EF4-FFF2-40B4-BE49-F238E27FC236}">
                      <a16:creationId xmlns:a16="http://schemas.microsoft.com/office/drawing/2014/main" id="{B86C1AE1-ABD9-0834-7D39-1A0E5DA34D15}"/>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E878B807-676E-F45F-A78F-F30894FE64BF}"/>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8" name="Straight Connector 107">
                  <a:extLst>
                    <a:ext uri="{FF2B5EF4-FFF2-40B4-BE49-F238E27FC236}">
                      <a16:creationId xmlns:a16="http://schemas.microsoft.com/office/drawing/2014/main" id="{0ECD8488-5243-3DDF-393E-A3EB6A495A55}"/>
                    </a:ext>
                  </a:extLst>
                </p:cNvPr>
                <p:cNvCxnSpPr>
                  <a:cxnSpLocks/>
                  <a:endCxn id="107"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3FDC0B95-9260-BB32-95B0-F62577B0FD25}"/>
                    </a:ext>
                  </a:extLst>
                </p:cNvPr>
                <p:cNvCxnSpPr>
                  <a:cxnSpLocks/>
                  <a:endCxn id="107"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04" name="Block Arc 103">
                <a:extLst>
                  <a:ext uri="{FF2B5EF4-FFF2-40B4-BE49-F238E27FC236}">
                    <a16:creationId xmlns:a16="http://schemas.microsoft.com/office/drawing/2014/main" id="{F643EDC3-6DAD-4C59-8F3F-088936F8D0BD}"/>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5" name="Block Arc 104">
                <a:extLst>
                  <a:ext uri="{FF2B5EF4-FFF2-40B4-BE49-F238E27FC236}">
                    <a16:creationId xmlns:a16="http://schemas.microsoft.com/office/drawing/2014/main" id="{2836DCA8-21BA-AFA6-EF0F-2F180156006D}"/>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10" name="Group 109">
              <a:extLst>
                <a:ext uri="{FF2B5EF4-FFF2-40B4-BE49-F238E27FC236}">
                  <a16:creationId xmlns:a16="http://schemas.microsoft.com/office/drawing/2014/main" id="{3E62BCFB-CDE8-3671-112F-6462259A4B8E}"/>
                </a:ext>
              </a:extLst>
            </p:cNvPr>
            <p:cNvGrpSpPr/>
            <p:nvPr/>
          </p:nvGrpSpPr>
          <p:grpSpPr>
            <a:xfrm>
              <a:off x="7921279" y="3580090"/>
              <a:ext cx="483149" cy="428563"/>
              <a:chOff x="3841557" y="1110831"/>
              <a:chExt cx="5015033" cy="3827879"/>
            </a:xfrm>
            <a:solidFill>
              <a:srgbClr val="40824B"/>
            </a:solidFill>
          </p:grpSpPr>
          <p:grpSp>
            <p:nvGrpSpPr>
              <p:cNvPr id="111" name="Group 110">
                <a:extLst>
                  <a:ext uri="{FF2B5EF4-FFF2-40B4-BE49-F238E27FC236}">
                    <a16:creationId xmlns:a16="http://schemas.microsoft.com/office/drawing/2014/main" id="{855BD305-C370-42DB-E815-A2A41E6B15BA}"/>
                  </a:ext>
                </a:extLst>
              </p:cNvPr>
              <p:cNvGrpSpPr/>
              <p:nvPr/>
            </p:nvGrpSpPr>
            <p:grpSpPr>
              <a:xfrm>
                <a:off x="3841557" y="1404935"/>
                <a:ext cx="3755014" cy="3533775"/>
                <a:chOff x="3282846" y="1828800"/>
                <a:chExt cx="3879954" cy="3651354"/>
              </a:xfrm>
              <a:grpFill/>
            </p:grpSpPr>
            <p:sp>
              <p:nvSpPr>
                <p:cNvPr id="114" name="Chord 113">
                  <a:extLst>
                    <a:ext uri="{FF2B5EF4-FFF2-40B4-BE49-F238E27FC236}">
                      <a16:creationId xmlns:a16="http://schemas.microsoft.com/office/drawing/2014/main" id="{5759D376-50CE-8BF2-D6BE-33FDB0B96BCE}"/>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997B364D-36B1-AC31-2EFB-69901B64EE02}"/>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6" name="Straight Connector 115">
                  <a:extLst>
                    <a:ext uri="{FF2B5EF4-FFF2-40B4-BE49-F238E27FC236}">
                      <a16:creationId xmlns:a16="http://schemas.microsoft.com/office/drawing/2014/main" id="{C4142D47-DD9F-5541-FD9A-63BF309BE14F}"/>
                    </a:ext>
                  </a:extLst>
                </p:cNvPr>
                <p:cNvCxnSpPr>
                  <a:cxnSpLocks/>
                  <a:endCxn id="115"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42520575-7E28-AF55-D939-1C667D774B4E}"/>
                    </a:ext>
                  </a:extLst>
                </p:cNvPr>
                <p:cNvCxnSpPr>
                  <a:cxnSpLocks/>
                  <a:endCxn id="115"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12" name="Block Arc 111">
                <a:extLst>
                  <a:ext uri="{FF2B5EF4-FFF2-40B4-BE49-F238E27FC236}">
                    <a16:creationId xmlns:a16="http://schemas.microsoft.com/office/drawing/2014/main" id="{B075BDD1-941A-48F4-5DDD-6D519CE5C63B}"/>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3" name="Block Arc 112">
                <a:extLst>
                  <a:ext uri="{FF2B5EF4-FFF2-40B4-BE49-F238E27FC236}">
                    <a16:creationId xmlns:a16="http://schemas.microsoft.com/office/drawing/2014/main" id="{AF133566-848F-72D7-D84A-09CADEDFF2FC}"/>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18" name="Group 117">
              <a:extLst>
                <a:ext uri="{FF2B5EF4-FFF2-40B4-BE49-F238E27FC236}">
                  <a16:creationId xmlns:a16="http://schemas.microsoft.com/office/drawing/2014/main" id="{ED7E934F-D2D6-EE87-972E-F1FD284CC67A}"/>
                </a:ext>
              </a:extLst>
            </p:cNvPr>
            <p:cNvGrpSpPr/>
            <p:nvPr/>
          </p:nvGrpSpPr>
          <p:grpSpPr>
            <a:xfrm>
              <a:off x="7822873" y="4636821"/>
              <a:ext cx="483149" cy="428563"/>
              <a:chOff x="3841557" y="1110831"/>
              <a:chExt cx="5015033" cy="3827879"/>
            </a:xfrm>
            <a:solidFill>
              <a:srgbClr val="40824B"/>
            </a:solidFill>
          </p:grpSpPr>
          <p:grpSp>
            <p:nvGrpSpPr>
              <p:cNvPr id="119" name="Group 118">
                <a:extLst>
                  <a:ext uri="{FF2B5EF4-FFF2-40B4-BE49-F238E27FC236}">
                    <a16:creationId xmlns:a16="http://schemas.microsoft.com/office/drawing/2014/main" id="{6478A33B-F229-BA66-63F5-F5236B821EBE}"/>
                  </a:ext>
                </a:extLst>
              </p:cNvPr>
              <p:cNvGrpSpPr/>
              <p:nvPr/>
            </p:nvGrpSpPr>
            <p:grpSpPr>
              <a:xfrm>
                <a:off x="3841557" y="1404935"/>
                <a:ext cx="3755014" cy="3533775"/>
                <a:chOff x="3282846" y="1828800"/>
                <a:chExt cx="3879954" cy="3651354"/>
              </a:xfrm>
              <a:grpFill/>
            </p:grpSpPr>
            <p:sp>
              <p:nvSpPr>
                <p:cNvPr id="122" name="Chord 121">
                  <a:extLst>
                    <a:ext uri="{FF2B5EF4-FFF2-40B4-BE49-F238E27FC236}">
                      <a16:creationId xmlns:a16="http://schemas.microsoft.com/office/drawing/2014/main" id="{655BA83E-7F09-F60F-75EB-3E0D3AAE3D25}"/>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Oval 122">
                  <a:extLst>
                    <a:ext uri="{FF2B5EF4-FFF2-40B4-BE49-F238E27FC236}">
                      <a16:creationId xmlns:a16="http://schemas.microsoft.com/office/drawing/2014/main" id="{9187D85C-01BF-9EAA-0E89-99F4C6AC06CD}"/>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4" name="Straight Connector 123">
                  <a:extLst>
                    <a:ext uri="{FF2B5EF4-FFF2-40B4-BE49-F238E27FC236}">
                      <a16:creationId xmlns:a16="http://schemas.microsoft.com/office/drawing/2014/main" id="{5EDDA1EF-0410-AF64-04E6-A80DA4B3A5AC}"/>
                    </a:ext>
                  </a:extLst>
                </p:cNvPr>
                <p:cNvCxnSpPr>
                  <a:cxnSpLocks/>
                  <a:endCxn id="123"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498189D-49DD-6A08-CA8A-DCB0349DD91B}"/>
                    </a:ext>
                  </a:extLst>
                </p:cNvPr>
                <p:cNvCxnSpPr>
                  <a:cxnSpLocks/>
                  <a:endCxn id="123"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20" name="Block Arc 119">
                <a:extLst>
                  <a:ext uri="{FF2B5EF4-FFF2-40B4-BE49-F238E27FC236}">
                    <a16:creationId xmlns:a16="http://schemas.microsoft.com/office/drawing/2014/main" id="{491FEC37-CBA7-8571-730D-A83D1DCB6786}"/>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1" name="Block Arc 120">
                <a:extLst>
                  <a:ext uri="{FF2B5EF4-FFF2-40B4-BE49-F238E27FC236}">
                    <a16:creationId xmlns:a16="http://schemas.microsoft.com/office/drawing/2014/main" id="{590BB9E6-7292-2611-A5A7-579B088DF925}"/>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26" name="Group 125">
              <a:extLst>
                <a:ext uri="{FF2B5EF4-FFF2-40B4-BE49-F238E27FC236}">
                  <a16:creationId xmlns:a16="http://schemas.microsoft.com/office/drawing/2014/main" id="{DA03DD24-D7E7-25C3-D463-8D4D47181E47}"/>
                </a:ext>
              </a:extLst>
            </p:cNvPr>
            <p:cNvGrpSpPr/>
            <p:nvPr/>
          </p:nvGrpSpPr>
          <p:grpSpPr>
            <a:xfrm>
              <a:off x="8775150" y="5097915"/>
              <a:ext cx="483149" cy="428563"/>
              <a:chOff x="3841557" y="1110831"/>
              <a:chExt cx="5015033" cy="3827879"/>
            </a:xfrm>
            <a:solidFill>
              <a:srgbClr val="40824B"/>
            </a:solidFill>
          </p:grpSpPr>
          <p:grpSp>
            <p:nvGrpSpPr>
              <p:cNvPr id="127" name="Group 126">
                <a:extLst>
                  <a:ext uri="{FF2B5EF4-FFF2-40B4-BE49-F238E27FC236}">
                    <a16:creationId xmlns:a16="http://schemas.microsoft.com/office/drawing/2014/main" id="{65E7298F-3412-7D66-6A0C-8DD4E5940D8D}"/>
                  </a:ext>
                </a:extLst>
              </p:cNvPr>
              <p:cNvGrpSpPr/>
              <p:nvPr/>
            </p:nvGrpSpPr>
            <p:grpSpPr>
              <a:xfrm>
                <a:off x="3841557" y="1404935"/>
                <a:ext cx="3755014" cy="3533775"/>
                <a:chOff x="3282846" y="1828800"/>
                <a:chExt cx="3879954" cy="3651354"/>
              </a:xfrm>
              <a:grpFill/>
            </p:grpSpPr>
            <p:sp>
              <p:nvSpPr>
                <p:cNvPr id="130" name="Chord 129">
                  <a:extLst>
                    <a:ext uri="{FF2B5EF4-FFF2-40B4-BE49-F238E27FC236}">
                      <a16:creationId xmlns:a16="http://schemas.microsoft.com/office/drawing/2014/main" id="{C7AE7339-33CF-F11E-2857-17F6B7611211}"/>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Oval 130">
                  <a:extLst>
                    <a:ext uri="{FF2B5EF4-FFF2-40B4-BE49-F238E27FC236}">
                      <a16:creationId xmlns:a16="http://schemas.microsoft.com/office/drawing/2014/main" id="{96BF111E-BB86-329F-59BD-1C1BCF00D3B8}"/>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Connector 131">
                  <a:extLst>
                    <a:ext uri="{FF2B5EF4-FFF2-40B4-BE49-F238E27FC236}">
                      <a16:creationId xmlns:a16="http://schemas.microsoft.com/office/drawing/2014/main" id="{D6A9CCB9-095F-94A5-7204-2B034A56C512}"/>
                    </a:ext>
                  </a:extLst>
                </p:cNvPr>
                <p:cNvCxnSpPr>
                  <a:cxnSpLocks/>
                  <a:endCxn id="131"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513BBC3-8CCB-AE0E-EFA4-CCDC11D95C93}"/>
                    </a:ext>
                  </a:extLst>
                </p:cNvPr>
                <p:cNvCxnSpPr>
                  <a:cxnSpLocks/>
                  <a:endCxn id="131"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28" name="Block Arc 127">
                <a:extLst>
                  <a:ext uri="{FF2B5EF4-FFF2-40B4-BE49-F238E27FC236}">
                    <a16:creationId xmlns:a16="http://schemas.microsoft.com/office/drawing/2014/main" id="{BFAC3776-D4E1-64DA-AB51-E2BFA19D1D0D}"/>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9" name="Block Arc 128">
                <a:extLst>
                  <a:ext uri="{FF2B5EF4-FFF2-40B4-BE49-F238E27FC236}">
                    <a16:creationId xmlns:a16="http://schemas.microsoft.com/office/drawing/2014/main" id="{0B18D1DE-08F7-18B6-9426-8CE88B1707D4}"/>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34" name="Group 133">
              <a:extLst>
                <a:ext uri="{FF2B5EF4-FFF2-40B4-BE49-F238E27FC236}">
                  <a16:creationId xmlns:a16="http://schemas.microsoft.com/office/drawing/2014/main" id="{95365D71-2255-5539-9FAA-C8CB2F426288}"/>
                </a:ext>
              </a:extLst>
            </p:cNvPr>
            <p:cNvGrpSpPr/>
            <p:nvPr/>
          </p:nvGrpSpPr>
          <p:grpSpPr>
            <a:xfrm>
              <a:off x="9649838" y="4759032"/>
              <a:ext cx="483149" cy="428563"/>
              <a:chOff x="3841557" y="1110831"/>
              <a:chExt cx="5015033" cy="3827879"/>
            </a:xfrm>
            <a:solidFill>
              <a:srgbClr val="40824B"/>
            </a:solidFill>
          </p:grpSpPr>
          <p:grpSp>
            <p:nvGrpSpPr>
              <p:cNvPr id="135" name="Group 134">
                <a:extLst>
                  <a:ext uri="{FF2B5EF4-FFF2-40B4-BE49-F238E27FC236}">
                    <a16:creationId xmlns:a16="http://schemas.microsoft.com/office/drawing/2014/main" id="{3331B1CB-6309-20FD-04B9-D0C65E7FCD18}"/>
                  </a:ext>
                </a:extLst>
              </p:cNvPr>
              <p:cNvGrpSpPr/>
              <p:nvPr/>
            </p:nvGrpSpPr>
            <p:grpSpPr>
              <a:xfrm>
                <a:off x="3841557" y="1404935"/>
                <a:ext cx="3755014" cy="3533775"/>
                <a:chOff x="3282846" y="1828800"/>
                <a:chExt cx="3879954" cy="3651354"/>
              </a:xfrm>
              <a:grpFill/>
            </p:grpSpPr>
            <p:sp>
              <p:nvSpPr>
                <p:cNvPr id="138" name="Chord 137">
                  <a:extLst>
                    <a:ext uri="{FF2B5EF4-FFF2-40B4-BE49-F238E27FC236}">
                      <a16:creationId xmlns:a16="http://schemas.microsoft.com/office/drawing/2014/main" id="{290874DD-2FDC-9902-C476-8A4915952F04}"/>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56EF1347-CEA9-3722-D3BA-E9EA1F9B01B0}"/>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Connector 139">
                  <a:extLst>
                    <a:ext uri="{FF2B5EF4-FFF2-40B4-BE49-F238E27FC236}">
                      <a16:creationId xmlns:a16="http://schemas.microsoft.com/office/drawing/2014/main" id="{60E46F98-28B3-D1C5-5621-0F752E26B5EE}"/>
                    </a:ext>
                  </a:extLst>
                </p:cNvPr>
                <p:cNvCxnSpPr>
                  <a:cxnSpLocks/>
                  <a:endCxn id="139"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DD422DC7-00EA-6CB3-FDC1-15411B280051}"/>
                    </a:ext>
                  </a:extLst>
                </p:cNvPr>
                <p:cNvCxnSpPr>
                  <a:cxnSpLocks/>
                  <a:endCxn id="139"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36" name="Block Arc 135">
                <a:extLst>
                  <a:ext uri="{FF2B5EF4-FFF2-40B4-BE49-F238E27FC236}">
                    <a16:creationId xmlns:a16="http://schemas.microsoft.com/office/drawing/2014/main" id="{E7300991-4428-35DC-4B16-3861C5E3C27F}"/>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7" name="Block Arc 136">
                <a:extLst>
                  <a:ext uri="{FF2B5EF4-FFF2-40B4-BE49-F238E27FC236}">
                    <a16:creationId xmlns:a16="http://schemas.microsoft.com/office/drawing/2014/main" id="{B29B5125-3E1C-7BB0-0F67-8950586C8CA3}"/>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sp>
        <p:nvSpPr>
          <p:cNvPr id="143" name="&quot;Not Allowed&quot; Symbol 142">
            <a:extLst>
              <a:ext uri="{FF2B5EF4-FFF2-40B4-BE49-F238E27FC236}">
                <a16:creationId xmlns:a16="http://schemas.microsoft.com/office/drawing/2014/main" id="{33EA5BDB-9F7F-AEB7-2216-C6E3AF82975C}"/>
              </a:ext>
            </a:extLst>
          </p:cNvPr>
          <p:cNvSpPr/>
          <p:nvPr/>
        </p:nvSpPr>
        <p:spPr>
          <a:xfrm>
            <a:off x="9737364" y="2897828"/>
            <a:ext cx="704199" cy="655162"/>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9C2C1AC6-D5F9-0D96-B069-A70CD9CEFF98}"/>
              </a:ext>
            </a:extLst>
          </p:cNvPr>
          <p:cNvPicPr>
            <a:picLocks noChangeAspect="1"/>
          </p:cNvPicPr>
          <p:nvPr/>
        </p:nvPicPr>
        <p:blipFill>
          <a:blip r:embed="rId10"/>
          <a:srcRect r="67431" b="44186"/>
          <a:stretch>
            <a:fillRect/>
          </a:stretch>
        </p:blipFill>
        <p:spPr>
          <a:xfrm>
            <a:off x="486709" y="1619030"/>
            <a:ext cx="2127762" cy="1512000"/>
          </a:xfrm>
          <a:prstGeom prst="rect">
            <a:avLst/>
          </a:prstGeom>
        </p:spPr>
      </p:pic>
      <p:pic>
        <p:nvPicPr>
          <p:cNvPr id="7" name="Picture 6">
            <a:extLst>
              <a:ext uri="{FF2B5EF4-FFF2-40B4-BE49-F238E27FC236}">
                <a16:creationId xmlns:a16="http://schemas.microsoft.com/office/drawing/2014/main" id="{04EA1757-FDC6-D317-9253-56A045CF9C82}"/>
              </a:ext>
            </a:extLst>
          </p:cNvPr>
          <p:cNvPicPr>
            <a:picLocks noChangeAspect="1"/>
          </p:cNvPicPr>
          <p:nvPr/>
        </p:nvPicPr>
        <p:blipFill>
          <a:blip r:embed="rId11"/>
          <a:srcRect l="50383"/>
          <a:stretch>
            <a:fillRect/>
          </a:stretch>
        </p:blipFill>
        <p:spPr>
          <a:xfrm>
            <a:off x="2850209" y="3207888"/>
            <a:ext cx="2501148" cy="1298712"/>
          </a:xfrm>
          <a:prstGeom prst="rect">
            <a:avLst/>
          </a:prstGeom>
        </p:spPr>
      </p:pic>
      <p:pic>
        <p:nvPicPr>
          <p:cNvPr id="19" name="Picture 18">
            <a:extLst>
              <a:ext uri="{FF2B5EF4-FFF2-40B4-BE49-F238E27FC236}">
                <a16:creationId xmlns:a16="http://schemas.microsoft.com/office/drawing/2014/main" id="{D7923EC6-F9BF-A75A-4884-C01AD0B56097}"/>
              </a:ext>
            </a:extLst>
          </p:cNvPr>
          <p:cNvPicPr>
            <a:picLocks noChangeAspect="1"/>
          </p:cNvPicPr>
          <p:nvPr/>
        </p:nvPicPr>
        <p:blipFill>
          <a:blip r:embed="rId12"/>
          <a:stretch>
            <a:fillRect/>
          </a:stretch>
        </p:blipFill>
        <p:spPr>
          <a:xfrm>
            <a:off x="2894436" y="1697181"/>
            <a:ext cx="2378364" cy="1266584"/>
          </a:xfrm>
          <a:prstGeom prst="rect">
            <a:avLst/>
          </a:prstGeom>
        </p:spPr>
      </p:pic>
      <p:pic>
        <p:nvPicPr>
          <p:cNvPr id="23" name="Picture 22">
            <a:extLst>
              <a:ext uri="{FF2B5EF4-FFF2-40B4-BE49-F238E27FC236}">
                <a16:creationId xmlns:a16="http://schemas.microsoft.com/office/drawing/2014/main" id="{65A811EB-A529-F23F-268D-83712D7A46E1}"/>
              </a:ext>
            </a:extLst>
          </p:cNvPr>
          <p:cNvPicPr>
            <a:picLocks noChangeAspect="1"/>
          </p:cNvPicPr>
          <p:nvPr/>
        </p:nvPicPr>
        <p:blipFill>
          <a:blip r:embed="rId13"/>
          <a:stretch>
            <a:fillRect/>
          </a:stretch>
        </p:blipFill>
        <p:spPr>
          <a:xfrm>
            <a:off x="452908" y="4640898"/>
            <a:ext cx="2143848" cy="1512000"/>
          </a:xfrm>
          <a:prstGeom prst="rect">
            <a:avLst/>
          </a:prstGeom>
        </p:spPr>
      </p:pic>
      <p:pic>
        <p:nvPicPr>
          <p:cNvPr id="24" name="Picture 23">
            <a:extLst>
              <a:ext uri="{FF2B5EF4-FFF2-40B4-BE49-F238E27FC236}">
                <a16:creationId xmlns:a16="http://schemas.microsoft.com/office/drawing/2014/main" id="{D50DE142-BFD5-59E3-65A9-2418DE30F519}"/>
              </a:ext>
            </a:extLst>
          </p:cNvPr>
          <p:cNvPicPr>
            <a:picLocks noChangeAspect="1"/>
          </p:cNvPicPr>
          <p:nvPr/>
        </p:nvPicPr>
        <p:blipFill>
          <a:blip r:embed="rId10"/>
          <a:srcRect l="32865" r="33475" b="44186"/>
          <a:stretch>
            <a:fillRect/>
          </a:stretch>
        </p:blipFill>
        <p:spPr>
          <a:xfrm>
            <a:off x="384057" y="3106724"/>
            <a:ext cx="2198910" cy="1512000"/>
          </a:xfrm>
          <a:prstGeom prst="rect">
            <a:avLst/>
          </a:prstGeom>
        </p:spPr>
      </p:pic>
      <p:pic>
        <p:nvPicPr>
          <p:cNvPr id="25" name="Picture 24">
            <a:extLst>
              <a:ext uri="{FF2B5EF4-FFF2-40B4-BE49-F238E27FC236}">
                <a16:creationId xmlns:a16="http://schemas.microsoft.com/office/drawing/2014/main" id="{9E4166A8-3D6A-786F-9354-883DBA7881D3}"/>
              </a:ext>
            </a:extLst>
          </p:cNvPr>
          <p:cNvPicPr>
            <a:picLocks noChangeAspect="1"/>
          </p:cNvPicPr>
          <p:nvPr/>
        </p:nvPicPr>
        <p:blipFill>
          <a:blip r:embed="rId11"/>
          <a:srcRect r="48874"/>
          <a:stretch>
            <a:fillRect/>
          </a:stretch>
        </p:blipFill>
        <p:spPr>
          <a:xfrm>
            <a:off x="2894436" y="4725713"/>
            <a:ext cx="2577250" cy="1298712"/>
          </a:xfrm>
          <a:prstGeom prst="rect">
            <a:avLst/>
          </a:prstGeom>
        </p:spPr>
      </p:pic>
      <p:sp>
        <p:nvSpPr>
          <p:cNvPr id="29" name="TextBox 28">
            <a:extLst>
              <a:ext uri="{FF2B5EF4-FFF2-40B4-BE49-F238E27FC236}">
                <a16:creationId xmlns:a16="http://schemas.microsoft.com/office/drawing/2014/main" id="{FFF55BC1-41F7-CC91-A65F-1DD97B077A1B}"/>
              </a:ext>
            </a:extLst>
          </p:cNvPr>
          <p:cNvSpPr txBox="1"/>
          <p:nvPr/>
        </p:nvSpPr>
        <p:spPr>
          <a:xfrm>
            <a:off x="3046987" y="974967"/>
            <a:ext cx="5777925" cy="369332"/>
          </a:xfrm>
          <a:prstGeom prst="rect">
            <a:avLst/>
          </a:prstGeom>
          <a:noFill/>
        </p:spPr>
        <p:txBody>
          <a:bodyPr wrap="square">
            <a:spAutoFit/>
          </a:bodyPr>
          <a:lstStyle/>
          <a:p>
            <a:pPr algn="ctr">
              <a:defRPr/>
            </a:pPr>
            <a:r>
              <a:rPr lang="en-AU" sz="1800">
                <a:cs typeface="Arial"/>
              </a:rPr>
              <a:t>Remote critical infrastructure</a:t>
            </a:r>
            <a:endParaRPr lang="en-AU" sz="1800">
              <a:ea typeface="Calibri"/>
              <a:cs typeface="Arial"/>
            </a:endParaRPr>
          </a:p>
        </p:txBody>
      </p:sp>
    </p:spTree>
    <p:extLst>
      <p:ext uri="{BB962C8B-B14F-4D97-AF65-F5344CB8AC3E}">
        <p14:creationId xmlns:p14="http://schemas.microsoft.com/office/powerpoint/2010/main" val="1123657857"/>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t>Team Introduction</a:t>
            </a:r>
            <a:endParaRPr lang="en-AU" sz="4400" b="1">
              <a:solidFill>
                <a:srgbClr val="FF0000"/>
              </a:solidFill>
            </a:endParaRPr>
          </a:p>
        </p:txBody>
      </p:sp>
      <p:cxnSp>
        <p:nvCxnSpPr>
          <p:cNvPr id="15" name="Straight Connector 14"/>
          <p:cNvCxnSpPr/>
          <p:nvPr/>
        </p:nvCxnSpPr>
        <p:spPr>
          <a:xfrm rot="5400000">
            <a:off x="6118254"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18" name="Text Placeholder 2"/>
          <p:cNvSpPr txBox="1">
            <a:spLocks/>
          </p:cNvSpPr>
          <p:nvPr/>
        </p:nvSpPr>
        <p:spPr>
          <a:xfrm>
            <a:off x="251520" y="1528232"/>
            <a:ext cx="5833191"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000">
                <a:solidFill>
                  <a:prstClr val="black"/>
                </a:solidFill>
                <a:latin typeface="Arial"/>
                <a:cs typeface="Arial"/>
              </a:rPr>
              <a:t>Innovation Theme:</a:t>
            </a:r>
            <a:br>
              <a:rPr lang="en-AU" sz="2000"/>
            </a:br>
            <a:r>
              <a:rPr lang="en-AU" sz="2000" b="0">
                <a:latin typeface="Arial"/>
                <a:cs typeface="Arial"/>
              </a:rPr>
              <a:t>Persistent Situational Awareness: Enhanced capacity in close proximity to critical infrastructure</a:t>
            </a:r>
            <a:endParaRPr kumimoji="0" lang="en-AU" sz="2000" b="1" i="0" u="none" strike="noStrike" kern="1200" cap="none" spc="0" normalizeH="0" baseline="0" noProof="0">
              <a:ln>
                <a:noFill/>
              </a:ln>
              <a:effectLst/>
              <a:uLnTx/>
              <a:uFillTx/>
              <a:latin typeface="Arial"/>
              <a:cs typeface="Arial"/>
            </a:endParaRPr>
          </a:p>
          <a:p>
            <a:pPr>
              <a:lnSpc>
                <a:spcPct val="134000"/>
              </a:lnSpc>
              <a:defRPr/>
            </a:pPr>
            <a:r>
              <a:rPr lang="en-AU" sz="2000">
                <a:solidFill>
                  <a:prstClr val="black"/>
                </a:solidFill>
                <a:latin typeface="Arial"/>
                <a:cs typeface="Arial"/>
              </a:rPr>
              <a:t>T</a:t>
            </a:r>
            <a:r>
              <a:rPr kumimoji="0" lang="en-AU" sz="2000" b="1" i="0" u="none" strike="noStrike" kern="1200" cap="none" spc="0" normalizeH="0" baseline="0" noProof="0" err="1">
                <a:ln>
                  <a:noFill/>
                </a:ln>
                <a:solidFill>
                  <a:prstClr val="black"/>
                </a:solidFill>
                <a:effectLst/>
                <a:uLnTx/>
                <a:uFillTx/>
                <a:latin typeface="Arial"/>
                <a:cs typeface="Arial"/>
              </a:rPr>
              <a:t>eam</a:t>
            </a:r>
            <a:r>
              <a:rPr kumimoji="0" lang="en-AU" sz="2000" b="1" i="0" u="none" strike="noStrike" kern="1200" cap="none" spc="0" normalizeH="0" baseline="0" noProof="0">
                <a:ln>
                  <a:noFill/>
                </a:ln>
                <a:solidFill>
                  <a:prstClr val="black"/>
                </a:solidFill>
                <a:effectLst/>
                <a:uLnTx/>
                <a:uFillTx/>
                <a:latin typeface="Arial"/>
                <a:cs typeface="Arial"/>
              </a:rPr>
              <a:t> Leader:</a:t>
            </a:r>
            <a:br>
              <a:rPr lang="en-AU" sz="2000" noProof="0"/>
            </a:br>
            <a:r>
              <a:rPr lang="en-AU" sz="2000" b="0">
                <a:solidFill>
                  <a:srgbClr val="000000"/>
                </a:solidFill>
                <a:latin typeface="Arial"/>
                <a:cs typeface="Arial"/>
              </a:rPr>
              <a:t>Sam Tennent – 13th Engineer Regiment</a:t>
            </a:r>
            <a:endParaRPr lang="en-AU" sz="2000" b="0" i="0" u="none" strike="noStrike" kern="1200" cap="none" spc="0" normalizeH="0" noProof="0">
              <a:ln>
                <a:noFill/>
              </a:ln>
              <a:solidFill>
                <a:srgbClr val="000000"/>
              </a:solidFill>
              <a:effectLst/>
              <a:uLnTx/>
              <a:uFillTx/>
              <a:latin typeface="Arial"/>
              <a:cs typeface="Arial"/>
            </a:endParaRPr>
          </a:p>
          <a:p>
            <a:pPr>
              <a:lnSpc>
                <a:spcPct val="134000"/>
              </a:lnSpc>
            </a:pPr>
            <a:r>
              <a:rPr lang="en-AU" sz="2000" baseline="0">
                <a:solidFill>
                  <a:prstClr val="black"/>
                </a:solidFill>
                <a:latin typeface="Arial"/>
                <a:cs typeface="Arial"/>
              </a:rPr>
              <a:t>Team</a:t>
            </a:r>
            <a:r>
              <a:rPr lang="en-AU" sz="2000">
                <a:solidFill>
                  <a:prstClr val="black"/>
                </a:solidFill>
                <a:latin typeface="Arial"/>
                <a:cs typeface="Arial"/>
              </a:rPr>
              <a:t> Facilitator:</a:t>
            </a:r>
            <a:br>
              <a:rPr lang="en-AU" sz="2000"/>
            </a:br>
            <a:r>
              <a:rPr lang="en-AU" sz="2000" b="0">
                <a:latin typeface="Arial"/>
                <a:cs typeface="Arial"/>
              </a:rPr>
              <a:t>Chris Gallen – HQ 13th Brigade</a:t>
            </a:r>
          </a:p>
        </p:txBody>
      </p:sp>
      <p:sp>
        <p:nvSpPr>
          <p:cNvPr id="19" name="Text Placeholder 2"/>
          <p:cNvSpPr txBox="1">
            <a:spLocks/>
          </p:cNvSpPr>
          <p:nvPr/>
        </p:nvSpPr>
        <p:spPr>
          <a:xfrm>
            <a:off x="6026915" y="1528232"/>
            <a:ext cx="5833191"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pPr>
            <a:r>
              <a:rPr lang="en-AU" sz="2000">
                <a:solidFill>
                  <a:prstClr val="black"/>
                </a:solidFill>
                <a:latin typeface="Arial"/>
                <a:cs typeface="Arial"/>
              </a:rPr>
              <a:t>Team Members:</a:t>
            </a:r>
            <a:br>
              <a:rPr lang="en-AU" sz="2000"/>
            </a:br>
            <a:r>
              <a:rPr lang="en-AU" sz="2000" b="0">
                <a:latin typeface="Arial"/>
                <a:cs typeface="Arial"/>
              </a:rPr>
              <a:t>Ross Sandrock - Systems Accord</a:t>
            </a:r>
            <a:br>
              <a:rPr lang="en-AU" sz="2000" b="0"/>
            </a:br>
            <a:r>
              <a:rPr lang="en-AU" sz="2000" b="0">
                <a:latin typeface="Arial"/>
                <a:cs typeface="Arial"/>
              </a:rPr>
              <a:t>David Veerman – Camco Engineering</a:t>
            </a:r>
            <a:endParaRPr lang="en-AU" sz="2000" b="0"/>
          </a:p>
          <a:p>
            <a:pPr>
              <a:lnSpc>
                <a:spcPct val="134000"/>
              </a:lnSpc>
            </a:pPr>
            <a:r>
              <a:rPr lang="en-AU" sz="2000" b="0">
                <a:latin typeface="Arial"/>
                <a:cs typeface="Arial"/>
              </a:rPr>
              <a:t>Adam Bennett – Red Pirahna</a:t>
            </a:r>
            <a:br>
              <a:rPr lang="en-AU" sz="2000" b="0"/>
            </a:br>
            <a:r>
              <a:rPr lang="en-AU" sz="2000" b="0">
                <a:latin typeface="Arial"/>
                <a:cs typeface="Arial"/>
              </a:rPr>
              <a:t>Ray </a:t>
            </a:r>
            <a:r>
              <a:rPr lang="en-AU" sz="2000" b="0" err="1">
                <a:latin typeface="Arial"/>
                <a:cs typeface="Arial"/>
              </a:rPr>
              <a:t>Endrasmoro</a:t>
            </a:r>
            <a:r>
              <a:rPr lang="en-AU" sz="2000" b="0">
                <a:latin typeface="Arial"/>
                <a:cs typeface="Arial"/>
              </a:rPr>
              <a:t> - Curtin University</a:t>
            </a:r>
            <a:br>
              <a:rPr lang="en-AU" sz="2000" b="0"/>
            </a:br>
            <a:r>
              <a:rPr lang="en-AU" sz="2000" b="0" err="1">
                <a:latin typeface="Arial"/>
                <a:cs typeface="Arial"/>
              </a:rPr>
              <a:t>M're</a:t>
            </a:r>
            <a:r>
              <a:rPr lang="en-AU" sz="2000" b="0">
                <a:latin typeface="Arial"/>
                <a:cs typeface="Arial"/>
              </a:rPr>
              <a:t> Capangpangan – Curtin University</a:t>
            </a:r>
            <a:br>
              <a:rPr lang="en-AU" sz="2000" b="0"/>
            </a:br>
            <a:endParaRPr lang="en-AU" sz="2000" b="0"/>
          </a:p>
          <a:p>
            <a:pPr>
              <a:lnSpc>
                <a:spcPct val="134000"/>
              </a:lnSpc>
            </a:pPr>
            <a:endParaRPr lang="en-AU" sz="2000" b="0">
              <a:solidFill>
                <a:srgbClr val="FF0000"/>
              </a:solidFill>
              <a:latin typeface="Arial"/>
              <a:cs typeface="Arial"/>
            </a:endParaRPr>
          </a:p>
          <a:p>
            <a:pPr marL="0" marR="0" lvl="0" indent="0" algn="ctr" defTabSz="914400" rtl="0" eaLnBrk="1" fontAlgn="auto" latinLnBrk="0" hangingPunct="1">
              <a:lnSpc>
                <a:spcPct val="134000"/>
              </a:lnSpc>
              <a:spcBef>
                <a:spcPts val="1000"/>
              </a:spcBef>
              <a:spcAft>
                <a:spcPts val="0"/>
              </a:spcAft>
              <a:buClrTx/>
              <a:buSzTx/>
              <a:buFont typeface="Arial" panose="020B0604020202020204" pitchFamily="34" charset="0"/>
              <a:buNone/>
              <a:tabLst/>
              <a:defRPr/>
            </a:pPr>
            <a:endParaRPr lang="en-AU" sz="2000" b="0">
              <a:solidFill>
                <a:srgbClr val="FF0000"/>
              </a:solidFill>
            </a:endParaRPr>
          </a:p>
        </p:txBody>
      </p:sp>
    </p:spTree>
    <p:extLst>
      <p:ext uri="{BB962C8B-B14F-4D97-AF65-F5344CB8AC3E}">
        <p14:creationId xmlns:p14="http://schemas.microsoft.com/office/powerpoint/2010/main" val="3457438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588F2D7-CCC1-36DA-A282-ED19EB042046}"/>
              </a:ext>
            </a:extLst>
          </p:cNvPr>
          <p:cNvPicPr>
            <a:picLocks noChangeAspect="1"/>
          </p:cNvPicPr>
          <p:nvPr/>
        </p:nvPicPr>
        <p:blipFill>
          <a:blip r:embed="rId3"/>
          <a:srcRect l="6859" t="-1728" r="-6859" b="47632"/>
          <a:stretch>
            <a:fillRect/>
          </a:stretch>
        </p:blipFill>
        <p:spPr>
          <a:xfrm>
            <a:off x="0" y="-326571"/>
            <a:ext cx="13198930" cy="7390486"/>
          </a:xfrm>
          <a:prstGeom prst="rect">
            <a:avLst/>
          </a:prstGeom>
        </p:spPr>
      </p:pic>
      <p:pic>
        <p:nvPicPr>
          <p:cNvPr id="7" name="Picture 6">
            <a:extLst>
              <a:ext uri="{FF2B5EF4-FFF2-40B4-BE49-F238E27FC236}">
                <a16:creationId xmlns:a16="http://schemas.microsoft.com/office/drawing/2014/main" id="{88D4DC4A-6C3A-798D-73D9-4A6BE8D14F32}"/>
              </a:ext>
            </a:extLst>
          </p:cNvPr>
          <p:cNvPicPr>
            <a:picLocks noChangeAspect="1"/>
          </p:cNvPicPr>
          <p:nvPr/>
        </p:nvPicPr>
        <p:blipFill>
          <a:blip r:embed="rId4"/>
          <a:stretch>
            <a:fillRect/>
          </a:stretch>
        </p:blipFill>
        <p:spPr>
          <a:xfrm>
            <a:off x="2397576" y="-65317"/>
            <a:ext cx="2772211" cy="6867741"/>
          </a:xfrm>
          <a:prstGeom prst="rect">
            <a:avLst/>
          </a:prstGeom>
        </p:spPr>
      </p:pic>
      <p:pic>
        <p:nvPicPr>
          <p:cNvPr id="9" name="Picture 8">
            <a:extLst>
              <a:ext uri="{FF2B5EF4-FFF2-40B4-BE49-F238E27FC236}">
                <a16:creationId xmlns:a16="http://schemas.microsoft.com/office/drawing/2014/main" id="{DAEC7225-4E95-5201-4BEC-A28A75599C13}"/>
              </a:ext>
            </a:extLst>
          </p:cNvPr>
          <p:cNvPicPr>
            <a:picLocks noChangeAspect="1"/>
          </p:cNvPicPr>
          <p:nvPr/>
        </p:nvPicPr>
        <p:blipFill>
          <a:blip r:embed="rId5"/>
          <a:stretch>
            <a:fillRect/>
          </a:stretch>
        </p:blipFill>
        <p:spPr>
          <a:xfrm>
            <a:off x="7563431" y="-1"/>
            <a:ext cx="2396339" cy="6858000"/>
          </a:xfrm>
          <a:prstGeom prst="rect">
            <a:avLst/>
          </a:prstGeom>
        </p:spPr>
      </p:pic>
      <p:pic>
        <p:nvPicPr>
          <p:cNvPr id="11" name="Picture 10">
            <a:extLst>
              <a:ext uri="{FF2B5EF4-FFF2-40B4-BE49-F238E27FC236}">
                <a16:creationId xmlns:a16="http://schemas.microsoft.com/office/drawing/2014/main" id="{7A9E048A-D867-AA09-A9C0-15CF3FEDAE5F}"/>
              </a:ext>
            </a:extLst>
          </p:cNvPr>
          <p:cNvPicPr>
            <a:picLocks noChangeAspect="1"/>
          </p:cNvPicPr>
          <p:nvPr/>
        </p:nvPicPr>
        <p:blipFill>
          <a:blip r:embed="rId6"/>
          <a:stretch>
            <a:fillRect/>
          </a:stretch>
        </p:blipFill>
        <p:spPr>
          <a:xfrm>
            <a:off x="5172239" y="-65315"/>
            <a:ext cx="2388740" cy="6857999"/>
          </a:xfrm>
          <a:prstGeom prst="rect">
            <a:avLst/>
          </a:prstGeom>
        </p:spPr>
      </p:pic>
      <p:pic>
        <p:nvPicPr>
          <p:cNvPr id="17" name="Picture 16">
            <a:extLst>
              <a:ext uri="{FF2B5EF4-FFF2-40B4-BE49-F238E27FC236}">
                <a16:creationId xmlns:a16="http://schemas.microsoft.com/office/drawing/2014/main" id="{CAA36689-44F5-A261-8D66-2A7237057B2F}"/>
              </a:ext>
            </a:extLst>
          </p:cNvPr>
          <p:cNvPicPr>
            <a:picLocks noChangeAspect="1"/>
          </p:cNvPicPr>
          <p:nvPr/>
        </p:nvPicPr>
        <p:blipFill>
          <a:blip r:embed="rId7"/>
          <a:srcRect l="4822" t="9430" b="12375"/>
          <a:stretch>
            <a:fillRect/>
          </a:stretch>
        </p:blipFill>
        <p:spPr>
          <a:xfrm>
            <a:off x="55870" y="832757"/>
            <a:ext cx="2342943" cy="4978816"/>
          </a:xfrm>
          <a:prstGeom prst="rect">
            <a:avLst/>
          </a:prstGeom>
        </p:spPr>
      </p:pic>
      <p:pic>
        <p:nvPicPr>
          <p:cNvPr id="15" name="Picture 14">
            <a:extLst>
              <a:ext uri="{FF2B5EF4-FFF2-40B4-BE49-F238E27FC236}">
                <a16:creationId xmlns:a16="http://schemas.microsoft.com/office/drawing/2014/main" id="{F231441B-22B6-15A8-E92D-01BE2761AE25}"/>
              </a:ext>
            </a:extLst>
          </p:cNvPr>
          <p:cNvPicPr>
            <a:picLocks noChangeAspect="1"/>
          </p:cNvPicPr>
          <p:nvPr/>
        </p:nvPicPr>
        <p:blipFill>
          <a:blip r:embed="rId8"/>
          <a:stretch>
            <a:fillRect/>
          </a:stretch>
        </p:blipFill>
        <p:spPr>
          <a:xfrm>
            <a:off x="9947266" y="1"/>
            <a:ext cx="2267902" cy="1206272"/>
          </a:xfrm>
          <a:prstGeom prst="rect">
            <a:avLst/>
          </a:prstGeom>
        </p:spPr>
      </p:pic>
      <p:pic>
        <p:nvPicPr>
          <p:cNvPr id="19" name="Picture 18">
            <a:extLst>
              <a:ext uri="{FF2B5EF4-FFF2-40B4-BE49-F238E27FC236}">
                <a16:creationId xmlns:a16="http://schemas.microsoft.com/office/drawing/2014/main" id="{AE55EEA4-AD2A-2786-992C-B5D308650F0B}"/>
              </a:ext>
            </a:extLst>
          </p:cNvPr>
          <p:cNvPicPr>
            <a:picLocks noChangeAspect="1"/>
          </p:cNvPicPr>
          <p:nvPr/>
        </p:nvPicPr>
        <p:blipFill>
          <a:blip r:embed="rId3"/>
          <a:stretch>
            <a:fillRect/>
          </a:stretch>
        </p:blipFill>
        <p:spPr>
          <a:xfrm>
            <a:off x="9959770" y="1641701"/>
            <a:ext cx="2300940" cy="4410756"/>
          </a:xfrm>
          <a:prstGeom prst="rect">
            <a:avLst/>
          </a:prstGeom>
        </p:spPr>
      </p:pic>
      <p:grpSp>
        <p:nvGrpSpPr>
          <p:cNvPr id="20" name="Group 19">
            <a:extLst>
              <a:ext uri="{FF2B5EF4-FFF2-40B4-BE49-F238E27FC236}">
                <a16:creationId xmlns:a16="http://schemas.microsoft.com/office/drawing/2014/main" id="{F6A861A3-8FD6-AFC4-3343-1B3412A203B5}"/>
              </a:ext>
            </a:extLst>
          </p:cNvPr>
          <p:cNvGrpSpPr/>
          <p:nvPr/>
        </p:nvGrpSpPr>
        <p:grpSpPr>
          <a:xfrm>
            <a:off x="10018045" y="1575410"/>
            <a:ext cx="2126344" cy="2328869"/>
            <a:chOff x="374143" y="2362947"/>
            <a:chExt cx="3148869" cy="3239641"/>
          </a:xfrm>
        </p:grpSpPr>
        <p:sp>
          <p:nvSpPr>
            <p:cNvPr id="21" name="Text Placeholder 2">
              <a:extLst>
                <a:ext uri="{FF2B5EF4-FFF2-40B4-BE49-F238E27FC236}">
                  <a16:creationId xmlns:a16="http://schemas.microsoft.com/office/drawing/2014/main" id="{BE05AF0F-CAF3-A768-FEE8-E1645C9F76F0}"/>
                </a:ext>
              </a:extLst>
            </p:cNvPr>
            <p:cNvSpPr txBox="1">
              <a:spLocks/>
            </p:cNvSpPr>
            <p:nvPr/>
          </p:nvSpPr>
          <p:spPr>
            <a:xfrm>
              <a:off x="374143" y="2362947"/>
              <a:ext cx="3148869" cy="3239640"/>
            </a:xfrm>
            <a:prstGeom prst="rect">
              <a:avLst/>
            </a:prstGeom>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1800" b="0">
                  <a:solidFill>
                    <a:schemeClr val="bg1"/>
                  </a:solidFill>
                  <a:latin typeface="Arial"/>
                  <a:cs typeface="Arial"/>
                </a:rPr>
                <a:t>SMR Hardware</a:t>
              </a:r>
              <a:endParaRPr lang="en-US" sz="2000">
                <a:solidFill>
                  <a:schemeClr val="bg1"/>
                </a:solidFill>
              </a:endParaRPr>
            </a:p>
          </p:txBody>
        </p:sp>
        <p:pic>
          <p:nvPicPr>
            <p:cNvPr id="22" name="Picture 21" descr="create a generic multi-channel SDR board with integrated ML processing, no branding">
              <a:extLst>
                <a:ext uri="{FF2B5EF4-FFF2-40B4-BE49-F238E27FC236}">
                  <a16:creationId xmlns:a16="http://schemas.microsoft.com/office/drawing/2014/main" id="{78647E9A-43F5-705B-5C47-F5012C156D0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1270" r="97852">
                          <a14:foregroundMark x1="23438" y1="11523" x2="30371" y2="10449"/>
                          <a14:foregroundMark x1="90234" y1="73828" x2="97949" y2="49902"/>
                          <a14:foregroundMark x1="97949" y1="49902" x2="93750" y2="54590"/>
                          <a14:foregroundMark x1="8887" y1="27734" x2="1270" y2="50098"/>
                          <a14:foregroundMark x1="1270" y1="50098" x2="7715" y2="39746"/>
                        </a14:backgroundRemoval>
                      </a14:imgEffect>
                    </a14:imgLayer>
                  </a14:imgProps>
                </a:ext>
              </a:extLst>
            </a:blip>
            <a:stretch>
              <a:fillRect/>
            </a:stretch>
          </p:blipFill>
          <p:spPr>
            <a:xfrm>
              <a:off x="399088" y="2986697"/>
              <a:ext cx="3098977" cy="2615891"/>
            </a:xfrm>
            <a:prstGeom prst="rect">
              <a:avLst/>
            </a:prstGeom>
          </p:spPr>
        </p:pic>
      </p:grpSp>
      <p:pic>
        <p:nvPicPr>
          <p:cNvPr id="26" name="Picture 25">
            <a:extLst>
              <a:ext uri="{FF2B5EF4-FFF2-40B4-BE49-F238E27FC236}">
                <a16:creationId xmlns:a16="http://schemas.microsoft.com/office/drawing/2014/main" id="{B03ECFBB-52A4-4C76-AD76-F9129F7D9812}"/>
              </a:ext>
            </a:extLst>
          </p:cNvPr>
          <p:cNvPicPr>
            <a:picLocks noChangeAspect="1"/>
          </p:cNvPicPr>
          <p:nvPr/>
        </p:nvPicPr>
        <p:blipFill>
          <a:blip r:embed="rId11"/>
          <a:srcRect r="31596"/>
          <a:stretch>
            <a:fillRect/>
          </a:stretch>
        </p:blipFill>
        <p:spPr>
          <a:xfrm>
            <a:off x="5896900" y="5093116"/>
            <a:ext cx="381000" cy="202594"/>
          </a:xfrm>
          <a:prstGeom prst="rect">
            <a:avLst/>
          </a:prstGeom>
        </p:spPr>
      </p:pic>
      <p:pic>
        <p:nvPicPr>
          <p:cNvPr id="24" name="Picture 23">
            <a:extLst>
              <a:ext uri="{FF2B5EF4-FFF2-40B4-BE49-F238E27FC236}">
                <a16:creationId xmlns:a16="http://schemas.microsoft.com/office/drawing/2014/main" id="{26B7CBFB-E698-450F-6575-675A9475E308}"/>
              </a:ext>
            </a:extLst>
          </p:cNvPr>
          <p:cNvPicPr>
            <a:picLocks noChangeAspect="1"/>
          </p:cNvPicPr>
          <p:nvPr/>
        </p:nvPicPr>
        <p:blipFill>
          <a:blip r:embed="rId11"/>
          <a:stretch>
            <a:fillRect/>
          </a:stretch>
        </p:blipFill>
        <p:spPr>
          <a:xfrm>
            <a:off x="5725352" y="5093116"/>
            <a:ext cx="340645" cy="202594"/>
          </a:xfrm>
          <a:prstGeom prst="rect">
            <a:avLst/>
          </a:prstGeom>
        </p:spPr>
      </p:pic>
    </p:spTree>
    <p:extLst>
      <p:ext uri="{BB962C8B-B14F-4D97-AF65-F5344CB8AC3E}">
        <p14:creationId xmlns:p14="http://schemas.microsoft.com/office/powerpoint/2010/main" val="356830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DB1B3-91F0-74D4-024F-57B0291444D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73BE82E-C733-0B1F-FDA1-9252BCC2E26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3043EF04-FF88-C7FB-404B-F3F4B27382B0}"/>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BFDE1D5-D611-3B2A-8CDC-34DB5D1192BB}"/>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4777EBB3-0EDA-D4AC-1712-030D9B41DFDA}"/>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Tactical Considerations</a:t>
            </a:r>
            <a:endParaRPr lang="en-AU" sz="4400" b="1"/>
          </a:p>
        </p:txBody>
      </p:sp>
      <p:cxnSp>
        <p:nvCxnSpPr>
          <p:cNvPr id="15" name="Straight Connector 14">
            <a:extLst>
              <a:ext uri="{FF2B5EF4-FFF2-40B4-BE49-F238E27FC236}">
                <a16:creationId xmlns:a16="http://schemas.microsoft.com/office/drawing/2014/main" id="{E5C18B8C-7D53-87E2-9E0E-B41F6DFF3863}"/>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5BCC685-36A4-7607-752E-8AB1B7B07101}"/>
              </a:ext>
            </a:extLst>
          </p:cNvPr>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85F2308-7869-E65C-B2F0-1E397A5BAA8A}"/>
              </a:ext>
            </a:extLst>
          </p:cNvPr>
          <p:cNvPicPr>
            <a:picLocks noChangeAspect="1"/>
          </p:cNvPicPr>
          <p:nvPr/>
        </p:nvPicPr>
        <p:blipFill rotWithShape="1">
          <a:blip r:embed="rId2"/>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12F89209-949F-9E9F-83B7-44782EF532A5}"/>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30" name="Text Placeholder 2">
            <a:extLst>
              <a:ext uri="{FF2B5EF4-FFF2-40B4-BE49-F238E27FC236}">
                <a16:creationId xmlns:a16="http://schemas.microsoft.com/office/drawing/2014/main" id="{98E7719B-1DFF-A621-6FDB-65A1138EFA97}"/>
              </a:ext>
            </a:extLst>
          </p:cNvPr>
          <p:cNvSpPr txBox="1">
            <a:spLocks/>
          </p:cNvSpPr>
          <p:nvPr/>
        </p:nvSpPr>
        <p:spPr>
          <a:xfrm>
            <a:off x="797859" y="1720250"/>
            <a:ext cx="10577237" cy="4992513"/>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34000"/>
              </a:lnSpc>
              <a:buChar char="•"/>
              <a:defRPr/>
            </a:pPr>
            <a:r>
              <a:rPr lang="en-AU" sz="2400" b="0">
                <a:solidFill>
                  <a:srgbClr val="000000"/>
                </a:solidFill>
                <a:latin typeface="Arial"/>
                <a:cs typeface="Arial"/>
              </a:rPr>
              <a:t>Selection Transmission</a:t>
            </a:r>
            <a:endParaRPr lang="en-AU" sz="2400" b="0">
              <a:solidFill>
                <a:srgbClr val="000000"/>
              </a:solidFill>
            </a:endParaRPr>
          </a:p>
          <a:p>
            <a:pPr marL="914400" lvl="1" indent="-457200">
              <a:lnSpc>
                <a:spcPct val="134000"/>
              </a:lnSpc>
              <a:buFont typeface="Courier New" panose="020B0604020202020204" pitchFamily="34" charset="0"/>
              <a:buChar char="o"/>
              <a:defRPr/>
            </a:pPr>
            <a:r>
              <a:rPr lang="en-AU" sz="2000">
                <a:solidFill>
                  <a:srgbClr val="000000"/>
                </a:solidFill>
                <a:latin typeface="Arial"/>
                <a:cs typeface="Arial"/>
              </a:rPr>
              <a:t>Configurable setting for when reports threat via mesh. Ie</a:t>
            </a:r>
          </a:p>
          <a:p>
            <a:pPr marL="1371600" lvl="2" indent="-457200">
              <a:lnSpc>
                <a:spcPct val="134000"/>
              </a:lnSpc>
              <a:buFont typeface="Wingdings" panose="020B0604020202020204" pitchFamily="34" charset="0"/>
              <a:buChar char="§"/>
              <a:defRPr/>
            </a:pPr>
            <a:r>
              <a:rPr lang="en-AU" sz="1600">
                <a:solidFill>
                  <a:srgbClr val="000000"/>
                </a:solidFill>
                <a:latin typeface="Arial"/>
                <a:cs typeface="Arial"/>
              </a:rPr>
              <a:t>Report on threat</a:t>
            </a:r>
          </a:p>
          <a:p>
            <a:pPr marL="1371600" lvl="2" indent="-457200">
              <a:lnSpc>
                <a:spcPct val="134000"/>
              </a:lnSpc>
              <a:buFont typeface="Wingdings" panose="020B0604020202020204" pitchFamily="34" charset="0"/>
              <a:buChar char="§"/>
              <a:defRPr/>
            </a:pPr>
            <a:r>
              <a:rPr lang="en-AU" sz="1600">
                <a:solidFill>
                  <a:srgbClr val="000000"/>
                </a:solidFill>
                <a:latin typeface="Arial"/>
                <a:cs typeface="Arial"/>
              </a:rPr>
              <a:t>Report with delay</a:t>
            </a:r>
            <a:endParaRPr lang="en-AU" sz="1600" b="0">
              <a:solidFill>
                <a:srgbClr val="000000"/>
              </a:solidFill>
              <a:latin typeface="Arial"/>
              <a:cs typeface="Arial"/>
            </a:endParaRPr>
          </a:p>
          <a:p>
            <a:pPr marL="1371600" lvl="2" indent="-457200">
              <a:lnSpc>
                <a:spcPct val="134000"/>
              </a:lnSpc>
              <a:buFont typeface="Wingdings" panose="020B0604020202020204" pitchFamily="34" charset="0"/>
              <a:buChar char="§"/>
              <a:defRPr/>
            </a:pPr>
            <a:r>
              <a:rPr lang="en-AU" sz="1600">
                <a:solidFill>
                  <a:srgbClr val="000000"/>
                </a:solidFill>
                <a:latin typeface="Arial"/>
                <a:ea typeface="Calibri"/>
                <a:cs typeface="Arial"/>
              </a:rPr>
              <a:t>Report at an interval</a:t>
            </a:r>
          </a:p>
          <a:p>
            <a:pPr marL="1371600" lvl="2" indent="-457200">
              <a:lnSpc>
                <a:spcPct val="134000"/>
              </a:lnSpc>
              <a:buFont typeface="Wingdings" panose="020B0604020202020204" pitchFamily="34" charset="0"/>
              <a:buChar char="§"/>
              <a:defRPr/>
            </a:pPr>
            <a:r>
              <a:rPr lang="en-AU" sz="1600">
                <a:solidFill>
                  <a:srgbClr val="000000"/>
                </a:solidFill>
                <a:latin typeface="Arial"/>
                <a:ea typeface="Calibri"/>
                <a:cs typeface="Arial"/>
              </a:rPr>
              <a:t>Report on command</a:t>
            </a:r>
          </a:p>
          <a:p>
            <a:pPr marL="457200" indent="-457200">
              <a:lnSpc>
                <a:spcPct val="134000"/>
              </a:lnSpc>
              <a:buFont typeface="Arial" panose="020B0604020202020204" pitchFamily="34" charset="0"/>
              <a:buChar char="•"/>
              <a:defRPr/>
            </a:pPr>
            <a:r>
              <a:rPr lang="en-AU" sz="2400" b="0">
                <a:solidFill>
                  <a:srgbClr val="000000"/>
                </a:solidFill>
                <a:latin typeface="Arial"/>
                <a:ea typeface="Calibri"/>
                <a:cs typeface="Arial"/>
              </a:rPr>
              <a:t>Discrete installation</a:t>
            </a:r>
            <a:endParaRPr lang="en-AU" sz="2400" b="0">
              <a:solidFill>
                <a:srgbClr val="000000"/>
              </a:solidFill>
              <a:latin typeface="Calibri"/>
              <a:ea typeface="Calibri"/>
              <a:cs typeface="Calibri"/>
            </a:endParaRPr>
          </a:p>
          <a:p>
            <a:pPr marL="914400" lvl="1" indent="-457200">
              <a:lnSpc>
                <a:spcPct val="134000"/>
              </a:lnSpc>
              <a:buFont typeface="Courier New" panose="020B0604020202020204" pitchFamily="34" charset="0"/>
              <a:buChar char="o"/>
              <a:defRPr/>
            </a:pPr>
            <a:r>
              <a:rPr lang="en-AU" sz="2000">
                <a:solidFill>
                  <a:srgbClr val="000000"/>
                </a:solidFill>
                <a:latin typeface="Arial"/>
                <a:ea typeface="Calibri"/>
                <a:cs typeface="Arial"/>
              </a:rPr>
              <a:t>Attachable to many surfaces and items.</a:t>
            </a:r>
            <a:endParaRPr lang="en-AU" sz="2000" b="0">
              <a:solidFill>
                <a:srgbClr val="000000"/>
              </a:solidFill>
              <a:latin typeface="Arial"/>
              <a:ea typeface="Calibri"/>
              <a:cs typeface="Arial"/>
            </a:endParaRPr>
          </a:p>
          <a:p>
            <a:pPr marL="914400" lvl="1" indent="-457200">
              <a:lnSpc>
                <a:spcPct val="134000"/>
              </a:lnSpc>
              <a:buFont typeface="Courier New" panose="020B0604020202020204" pitchFamily="34" charset="0"/>
              <a:buChar char="o"/>
              <a:defRPr/>
            </a:pPr>
            <a:r>
              <a:rPr lang="en-AU" sz="2000">
                <a:solidFill>
                  <a:srgbClr val="000000"/>
                </a:solidFill>
                <a:latin typeface="Arial"/>
                <a:ea typeface="Calibri"/>
                <a:cs typeface="Arial"/>
              </a:rPr>
              <a:t>Antenna and power supply can be attached via leads.</a:t>
            </a:r>
            <a:endParaRPr lang="en-AU" sz="2000" b="0">
              <a:solidFill>
                <a:srgbClr val="000000"/>
              </a:solidFill>
              <a:ea typeface="Calibri"/>
            </a:endParaRPr>
          </a:p>
          <a:p>
            <a:pPr marL="457200" indent="-457200">
              <a:lnSpc>
                <a:spcPct val="134000"/>
              </a:lnSpc>
              <a:buFont typeface="Arial" panose="020B0604020202020204" pitchFamily="34" charset="0"/>
              <a:buChar char="•"/>
              <a:defRPr/>
            </a:pPr>
            <a:r>
              <a:rPr lang="en-AU" sz="2400" b="0">
                <a:solidFill>
                  <a:srgbClr val="000000"/>
                </a:solidFill>
                <a:latin typeface="Arial"/>
                <a:ea typeface="Calibri"/>
                <a:cs typeface="Arial"/>
              </a:rPr>
              <a:t>Man portable</a:t>
            </a:r>
            <a:endParaRPr lang="en-AU" sz="2400" b="0">
              <a:solidFill>
                <a:srgbClr val="000000"/>
              </a:solidFill>
              <a:latin typeface="Calibri"/>
              <a:ea typeface="Calibri"/>
              <a:cs typeface="Calibri"/>
            </a:endParaRPr>
          </a:p>
          <a:p>
            <a:pPr marL="914400" lvl="1" indent="-457200">
              <a:lnSpc>
                <a:spcPct val="134000"/>
              </a:lnSpc>
              <a:buFont typeface="Courier New" panose="020B0604020202020204" pitchFamily="34" charset="0"/>
              <a:buChar char="o"/>
              <a:defRPr/>
            </a:pPr>
            <a:r>
              <a:rPr lang="en-AU" sz="2000">
                <a:solidFill>
                  <a:srgbClr val="000000"/>
                </a:solidFill>
                <a:latin typeface="Arial"/>
                <a:ea typeface="Calibri"/>
                <a:cs typeface="Arial"/>
              </a:rPr>
              <a:t>Utilise existing </a:t>
            </a:r>
            <a:r>
              <a:rPr lang="en-AU" sz="2000" err="1">
                <a:solidFill>
                  <a:srgbClr val="000000"/>
                </a:solidFill>
                <a:latin typeface="Arial"/>
                <a:ea typeface="Calibri"/>
                <a:cs typeface="Arial"/>
              </a:rPr>
              <a:t>pouchs</a:t>
            </a:r>
            <a:r>
              <a:rPr lang="en-AU" sz="2000">
                <a:solidFill>
                  <a:srgbClr val="000000"/>
                </a:solidFill>
                <a:latin typeface="Arial"/>
                <a:ea typeface="Calibri"/>
                <a:cs typeface="Arial"/>
              </a:rPr>
              <a:t> and batteries (AN-PRC 152)</a:t>
            </a:r>
            <a:endParaRPr lang="en-AU" sz="2000" b="0">
              <a:solidFill>
                <a:srgbClr val="000000"/>
              </a:solidFill>
              <a:latin typeface="Arial"/>
              <a:ea typeface="Calibri"/>
              <a:cs typeface="Arial"/>
            </a:endParaRPr>
          </a:p>
          <a:p>
            <a:pPr marL="457200" indent="-457200">
              <a:lnSpc>
                <a:spcPct val="134000"/>
              </a:lnSpc>
              <a:buChar char="•"/>
              <a:defRPr/>
            </a:pPr>
            <a:endParaRPr lang="en-AU" sz="2400" b="0">
              <a:solidFill>
                <a:srgbClr val="000000"/>
              </a:solidFill>
            </a:endParaRPr>
          </a:p>
          <a:p>
            <a:pPr marL="457200" indent="-457200">
              <a:lnSpc>
                <a:spcPct val="134000"/>
              </a:lnSpc>
              <a:buChar char="•"/>
              <a:defRPr/>
            </a:pPr>
            <a:endParaRPr lang="en-AU" sz="2400" b="0">
              <a:solidFill>
                <a:srgbClr val="000000"/>
              </a:solidFill>
            </a:endParaRPr>
          </a:p>
          <a:p>
            <a:pPr marL="457200" indent="-457200">
              <a:lnSpc>
                <a:spcPct val="134000"/>
              </a:lnSpc>
              <a:buChar char="•"/>
              <a:defRPr/>
            </a:pPr>
            <a:endParaRPr lang="en-AU" sz="2400" b="0">
              <a:solidFill>
                <a:srgbClr val="000000"/>
              </a:solidFill>
            </a:endParaRPr>
          </a:p>
          <a:p>
            <a:pPr marL="457200" indent="-457200" algn="ctr">
              <a:lnSpc>
                <a:spcPct val="134000"/>
              </a:lnSpc>
              <a:buChar char="•"/>
              <a:defRPr/>
            </a:pPr>
            <a:endParaRPr lang="en-AU" sz="2400" b="0">
              <a:solidFill>
                <a:srgbClr val="000000"/>
              </a:solidFill>
            </a:endParaRPr>
          </a:p>
          <a:p>
            <a:pPr marL="457200" indent="-457200">
              <a:lnSpc>
                <a:spcPct val="134000"/>
              </a:lnSpc>
              <a:buChar char="•"/>
              <a:defRPr/>
            </a:pPr>
            <a:endParaRPr lang="en-AU" sz="2400" b="0">
              <a:solidFill>
                <a:srgbClr val="000000"/>
              </a:solidFill>
            </a:endParaRPr>
          </a:p>
          <a:p>
            <a:pPr marL="457200" indent="-457200" algn="ctr">
              <a:lnSpc>
                <a:spcPct val="134000"/>
              </a:lnSpc>
              <a:buChar char="•"/>
              <a:defRPr/>
            </a:pPr>
            <a:endParaRPr lang="en-AU" sz="2400" b="0">
              <a:solidFill>
                <a:srgbClr val="000000"/>
              </a:solidFill>
            </a:endParaRPr>
          </a:p>
        </p:txBody>
      </p:sp>
    </p:spTree>
    <p:extLst>
      <p:ext uri="{BB962C8B-B14F-4D97-AF65-F5344CB8AC3E}">
        <p14:creationId xmlns:p14="http://schemas.microsoft.com/office/powerpoint/2010/main" val="2678494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D728F-1E08-6FD2-9477-A4985B344D0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1BC9D3F-D031-CF7E-8545-C03E1CB0A24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DF03005E-9135-9832-6B87-EA6079A55D38}"/>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55C41CB-A4FA-B45A-405C-D699DFF2A9C2}"/>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61191EE-4FCE-A727-7EFC-0956E0AD1ACA}"/>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Rollout</a:t>
            </a:r>
            <a:endParaRPr lang="en-AU" sz="4400" b="1">
              <a:solidFill>
                <a:srgbClr val="FF0000"/>
              </a:solidFill>
            </a:endParaRPr>
          </a:p>
        </p:txBody>
      </p:sp>
      <p:sp>
        <p:nvSpPr>
          <p:cNvPr id="13" name="Text Placeholder 2">
            <a:extLst>
              <a:ext uri="{FF2B5EF4-FFF2-40B4-BE49-F238E27FC236}">
                <a16:creationId xmlns:a16="http://schemas.microsoft.com/office/drawing/2014/main" id="{15BD5441-A307-B0C1-6E5A-FA1E5F3EFBD4}"/>
              </a:ext>
            </a:extLst>
          </p:cNvPr>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4000"/>
              </a:lnSpc>
              <a:buChar char="•"/>
              <a:defRPr/>
            </a:pPr>
            <a:r>
              <a:rPr lang="en-AU" sz="2400" b="0">
                <a:solidFill>
                  <a:srgbClr val="7030A0"/>
                </a:solidFill>
                <a:latin typeface="Arial"/>
                <a:cs typeface="Arial"/>
              </a:rPr>
              <a:t>Additional sensor fusion to enhance ML detection</a:t>
            </a:r>
            <a:endParaRPr lang="en-US"/>
          </a:p>
          <a:p>
            <a:pPr marL="342900" indent="-342900">
              <a:lnSpc>
                <a:spcPct val="134000"/>
              </a:lnSpc>
              <a:buChar char="•"/>
              <a:defRPr/>
            </a:pPr>
            <a:r>
              <a:rPr lang="en-AU" sz="2400" b="0">
                <a:solidFill>
                  <a:srgbClr val="7030A0"/>
                </a:solidFill>
                <a:latin typeface="Arial"/>
                <a:cs typeface="Arial"/>
              </a:rPr>
              <a:t>Cooperative </a:t>
            </a:r>
            <a:r>
              <a:rPr lang="en-AU" sz="2400" b="0" err="1">
                <a:solidFill>
                  <a:srgbClr val="7030A0"/>
                </a:solidFill>
                <a:latin typeface="Arial"/>
                <a:cs typeface="Arial"/>
              </a:rPr>
              <a:t>mutli</a:t>
            </a:r>
            <a:r>
              <a:rPr lang="en-AU" sz="2400" b="0">
                <a:solidFill>
                  <a:srgbClr val="7030A0"/>
                </a:solidFill>
                <a:latin typeface="Arial"/>
                <a:cs typeface="Arial"/>
              </a:rPr>
              <a:t>-node retuning to focus data collection</a:t>
            </a:r>
            <a:endParaRPr lang="en-AU"/>
          </a:p>
          <a:p>
            <a:pPr marL="342900" indent="-342900">
              <a:lnSpc>
                <a:spcPct val="134000"/>
              </a:lnSpc>
              <a:buChar char="•"/>
              <a:defRPr/>
            </a:pPr>
            <a:r>
              <a:rPr lang="en-AU" sz="2400" b="0">
                <a:solidFill>
                  <a:srgbClr val="7030A0"/>
                </a:solidFill>
                <a:latin typeface="Arial"/>
                <a:cs typeface="Arial"/>
              </a:rPr>
              <a:t>Sovereign Defence unifying civilian SDR assets</a:t>
            </a:r>
            <a:endParaRPr lang="en-AU"/>
          </a:p>
          <a:p>
            <a:pPr marL="342900" indent="-342900">
              <a:lnSpc>
                <a:spcPct val="134000"/>
              </a:lnSpc>
              <a:buChar char="•"/>
              <a:defRPr/>
            </a:pPr>
            <a:endParaRPr lang="en-AU" sz="2400" b="0">
              <a:solidFill>
                <a:srgbClr val="7030A0"/>
              </a:solidFill>
              <a:latin typeface="Arial"/>
              <a:cs typeface="Arial"/>
            </a:endParaRPr>
          </a:p>
          <a:p>
            <a:pPr algn="ctr">
              <a:lnSpc>
                <a:spcPct val="134000"/>
              </a:lnSpc>
              <a:defRPr/>
            </a:pPr>
            <a:r>
              <a:rPr lang="en-AU" sz="2400" b="0">
                <a:solidFill>
                  <a:srgbClr val="7030A0"/>
                </a:solidFill>
                <a:latin typeface="Arial"/>
                <a:cs typeface="Arial"/>
              </a:rPr>
              <a:t>MOVE THESE</a:t>
            </a:r>
            <a:endParaRPr lang="en-AU"/>
          </a:p>
          <a:p>
            <a:pPr algn="ctr">
              <a:lnSpc>
                <a:spcPct val="134000"/>
              </a:lnSpc>
              <a:defRPr/>
            </a:pPr>
            <a:r>
              <a:rPr lang="en-AU" sz="2400" b="0">
                <a:solidFill>
                  <a:srgbClr val="7030A0"/>
                </a:solidFill>
                <a:latin typeface="Arial"/>
                <a:cs typeface="Arial"/>
              </a:rPr>
              <a:t>Low barrier manufacturability – </a:t>
            </a:r>
            <a:r>
              <a:rPr lang="en-AU" sz="2400" b="0" err="1">
                <a:solidFill>
                  <a:srgbClr val="7030A0"/>
                </a:solidFill>
                <a:latin typeface="Arial"/>
                <a:cs typeface="Arial"/>
              </a:rPr>
              <a:t>Unclass</a:t>
            </a:r>
            <a:r>
              <a:rPr lang="en-AU" sz="2400" b="0">
                <a:solidFill>
                  <a:srgbClr val="7030A0"/>
                </a:solidFill>
                <a:latin typeface="Arial"/>
                <a:cs typeface="Arial"/>
              </a:rPr>
              <a:t> COTS items, </a:t>
            </a:r>
            <a:r>
              <a:rPr lang="en-AU" sz="2400" b="0" err="1">
                <a:solidFill>
                  <a:srgbClr val="7030A0"/>
                </a:solidFill>
                <a:latin typeface="Arial"/>
                <a:cs typeface="Arial"/>
              </a:rPr>
              <a:t>mutlidimension</a:t>
            </a:r>
            <a:r>
              <a:rPr lang="en-AU" sz="2400" b="0">
                <a:solidFill>
                  <a:srgbClr val="7030A0"/>
                </a:solidFill>
                <a:latin typeface="Arial"/>
                <a:cs typeface="Arial"/>
              </a:rPr>
              <a:t> supply chain</a:t>
            </a:r>
            <a:endParaRPr lang="en-AU">
              <a:solidFill>
                <a:srgbClr val="000000"/>
              </a:solidFill>
              <a:latin typeface="Arial"/>
              <a:cs typeface="Arial"/>
            </a:endParaRPr>
          </a:p>
        </p:txBody>
      </p:sp>
      <p:cxnSp>
        <p:nvCxnSpPr>
          <p:cNvPr id="15" name="Straight Connector 14">
            <a:extLst>
              <a:ext uri="{FF2B5EF4-FFF2-40B4-BE49-F238E27FC236}">
                <a16:creationId xmlns:a16="http://schemas.microsoft.com/office/drawing/2014/main" id="{42832622-97CD-5B5D-CA7F-A2C83EEC2A4A}"/>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C07F2A6-C850-003B-F128-8AC5BC9862E2}"/>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A5C44624-C250-15F4-DF58-C48555CDCCE5}"/>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9EA6D5EA-DB2F-97FF-3D63-AE8B56749F27}"/>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Ross to do</a:t>
            </a:r>
            <a:br>
              <a:rPr lang="en-AU" sz="2400" b="0">
                <a:solidFill>
                  <a:srgbClr val="0070C0"/>
                </a:solidFill>
                <a:latin typeface="Arial"/>
                <a:cs typeface="Arial"/>
              </a:rPr>
            </a:br>
            <a:br>
              <a:rPr lang="en-AU" sz="2400" b="0"/>
            </a:br>
            <a:r>
              <a:rPr lang="en-AU" sz="2400" b="0">
                <a:solidFill>
                  <a:srgbClr val="0070C0"/>
                </a:solidFill>
                <a:latin typeface="Arial"/>
                <a:cs typeface="Arial"/>
              </a:rPr>
              <a:t>DONE, room for expansion</a:t>
            </a:r>
            <a:endParaRPr lang="en-AU" sz="2400" b="0">
              <a:solidFill>
                <a:srgbClr val="0070C0"/>
              </a:solidFill>
            </a:endParaRPr>
          </a:p>
        </p:txBody>
      </p:sp>
    </p:spTree>
    <p:extLst>
      <p:ext uri="{BB962C8B-B14F-4D97-AF65-F5344CB8AC3E}">
        <p14:creationId xmlns:p14="http://schemas.microsoft.com/office/powerpoint/2010/main" val="3871738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BE63-1F8B-EFD8-291F-E69A332C78BF}"/>
              </a:ext>
            </a:extLst>
          </p:cNvPr>
          <p:cNvSpPr>
            <a:spLocks noGrp="1"/>
          </p:cNvSpPr>
          <p:nvPr>
            <p:ph type="title"/>
          </p:nvPr>
        </p:nvSpPr>
        <p:spPr/>
        <p:txBody>
          <a:bodyPr>
            <a:noAutofit/>
          </a:bodyPr>
          <a:lstStyle/>
          <a:p>
            <a:pPr algn="ctr"/>
            <a:r>
              <a:rPr lang="en-AU" sz="3200"/>
              <a:t>Flexibility, Precision, And Adaptability </a:t>
            </a:r>
            <a:br>
              <a:rPr lang="en-AU" sz="3200"/>
            </a:br>
            <a:r>
              <a:rPr lang="en-AU" sz="3200"/>
              <a:t>Across Many Signal Environments.</a:t>
            </a:r>
          </a:p>
        </p:txBody>
      </p:sp>
      <p:sp>
        <p:nvSpPr>
          <p:cNvPr id="4" name="TextBox 3">
            <a:extLst>
              <a:ext uri="{FF2B5EF4-FFF2-40B4-BE49-F238E27FC236}">
                <a16:creationId xmlns:a16="http://schemas.microsoft.com/office/drawing/2014/main" id="{ABFA86EB-D262-25D3-4B66-5ABAD7256AF1}"/>
              </a:ext>
            </a:extLst>
          </p:cNvPr>
          <p:cNvSpPr txBox="1"/>
          <p:nvPr/>
        </p:nvSpPr>
        <p:spPr>
          <a:xfrm>
            <a:off x="648606" y="1817190"/>
            <a:ext cx="11299553" cy="4278094"/>
          </a:xfrm>
          <a:prstGeom prst="rect">
            <a:avLst/>
          </a:prstGeom>
          <a:noFill/>
        </p:spPr>
        <p:txBody>
          <a:bodyPr wrap="square">
            <a:spAutoFit/>
          </a:bodyPr>
          <a:lstStyle/>
          <a:p>
            <a:pPr>
              <a:buFont typeface="+mj-lt"/>
              <a:buAutoNum type="arabicPeriod"/>
            </a:pPr>
            <a:r>
              <a:rPr lang="en-AU" sz="1600" b="1"/>
              <a:t>Wideband Capture</a:t>
            </a:r>
            <a:endParaRPr lang="en-AU" sz="1600"/>
          </a:p>
          <a:p>
            <a:pPr marL="742950" lvl="1" indent="-285750">
              <a:buFont typeface="+mj-lt"/>
              <a:buAutoNum type="arabicPeriod"/>
            </a:pPr>
            <a:r>
              <a:rPr lang="en-AU" sz="1600"/>
              <a:t>Digitizing RF early allows simultaneous monitoring of multiple frequency bands (GPS, radar, comms, etc.).</a:t>
            </a:r>
          </a:p>
          <a:p>
            <a:pPr>
              <a:buFont typeface="+mj-lt"/>
              <a:buAutoNum type="arabicPeriod"/>
            </a:pPr>
            <a:r>
              <a:rPr lang="en-AU" sz="1600" b="1"/>
              <a:t>Reconfigurability</a:t>
            </a:r>
            <a:endParaRPr lang="en-AU" sz="1600"/>
          </a:p>
          <a:p>
            <a:pPr marL="742950" lvl="1" indent="-285750">
              <a:buFont typeface="+mj-lt"/>
              <a:buAutoNum type="arabicPeriod"/>
            </a:pPr>
            <a:r>
              <a:rPr lang="en-AU" sz="1600"/>
              <a:t>A single digital receiver can switch roles (radar, comms intercept, EW detection) by loading new software IP core.</a:t>
            </a:r>
          </a:p>
          <a:p>
            <a:pPr>
              <a:buFont typeface="+mj-lt"/>
              <a:buAutoNum type="arabicPeriod"/>
            </a:pPr>
            <a:r>
              <a:rPr lang="en-AU" sz="1600" b="1"/>
              <a:t>Advanced Signal Processing</a:t>
            </a:r>
            <a:endParaRPr lang="en-AU" sz="1600"/>
          </a:p>
          <a:p>
            <a:pPr marL="742950" lvl="1" indent="-285750">
              <a:buFont typeface="+mj-lt"/>
              <a:buAutoNum type="arabicPeriod"/>
            </a:pPr>
            <a:r>
              <a:rPr lang="en-AU" sz="1600"/>
              <a:t>Digital filtering, adaptive beamforming, pulse compression, and clutter rejection can all be done in software.</a:t>
            </a:r>
          </a:p>
          <a:p>
            <a:pPr>
              <a:buFont typeface="+mj-lt"/>
              <a:buAutoNum type="arabicPeriod"/>
            </a:pPr>
            <a:r>
              <a:rPr lang="en-AU" sz="1600" b="1"/>
              <a:t>AI/ML Integration</a:t>
            </a:r>
            <a:endParaRPr lang="en-AU" sz="1600"/>
          </a:p>
          <a:p>
            <a:pPr marL="742950" lvl="1" indent="-285750">
              <a:buFont typeface="+mj-lt"/>
              <a:buAutoNum type="arabicPeriod"/>
            </a:pPr>
            <a:r>
              <a:rPr lang="en-AU" sz="1600"/>
              <a:t>Digitized radar returns can be directly feed into </a:t>
            </a:r>
            <a:r>
              <a:rPr lang="en-AU" sz="1600" b="1"/>
              <a:t>neural networks</a:t>
            </a:r>
            <a:r>
              <a:rPr lang="en-AU" sz="1600"/>
              <a:t> for:</a:t>
            </a:r>
          </a:p>
          <a:p>
            <a:pPr marL="1143000" lvl="2" indent="-228600">
              <a:buFont typeface="+mj-lt"/>
              <a:buAutoNum type="arabicPeriod"/>
            </a:pPr>
            <a:r>
              <a:rPr lang="en-AU" sz="1600"/>
              <a:t>Target classification</a:t>
            </a:r>
          </a:p>
          <a:p>
            <a:pPr marL="1143000" lvl="2" indent="-228600">
              <a:buFont typeface="+mj-lt"/>
              <a:buAutoNum type="arabicPeriod"/>
            </a:pPr>
            <a:r>
              <a:rPr lang="en-AU" sz="1600"/>
              <a:t>Anomaly detection</a:t>
            </a:r>
          </a:p>
          <a:p>
            <a:pPr marL="1143000" lvl="2" indent="-228600">
              <a:buFont typeface="+mj-lt"/>
              <a:buAutoNum type="arabicPeriod"/>
            </a:pPr>
            <a:r>
              <a:rPr lang="en-AU" sz="1600"/>
              <a:t>Spectrum awareness</a:t>
            </a:r>
          </a:p>
          <a:p>
            <a:pPr marL="742950" lvl="1" indent="-285750">
              <a:buFont typeface="+mj-lt"/>
              <a:buAutoNum type="arabicPeriod"/>
            </a:pPr>
            <a:r>
              <a:rPr lang="en-AU" sz="1600"/>
              <a:t>Enables ISR systems to “learn” patterns and adapt to new threats when deployed at the edge.</a:t>
            </a:r>
          </a:p>
          <a:p>
            <a:pPr>
              <a:buFont typeface="+mj-lt"/>
              <a:buAutoNum type="arabicPeriod"/>
            </a:pPr>
            <a:r>
              <a:rPr lang="en-AU" sz="1600" b="1"/>
              <a:t>Interoperability &amp; Fusion</a:t>
            </a:r>
            <a:endParaRPr lang="en-AU" sz="1600"/>
          </a:p>
          <a:p>
            <a:pPr marL="742950" lvl="1" indent="-285750">
              <a:buFont typeface="+mj-lt"/>
              <a:buAutoNum type="arabicPeriod"/>
            </a:pPr>
            <a:r>
              <a:rPr lang="en-AU" sz="1600"/>
              <a:t>Digital RF enables </a:t>
            </a:r>
            <a:r>
              <a:rPr lang="en-AU" sz="1600" b="1"/>
              <a:t>sensor fusion</a:t>
            </a:r>
            <a:r>
              <a:rPr lang="en-AU" sz="1600"/>
              <a:t> (radar + EO/IR + comms intelligence) by combining multiple digitized streams in real time.</a:t>
            </a:r>
          </a:p>
          <a:p>
            <a:pPr>
              <a:buFont typeface="+mj-lt"/>
              <a:buAutoNum type="arabicPeriod"/>
            </a:pPr>
            <a:r>
              <a:rPr lang="en-AU" sz="1600" b="1"/>
              <a:t>Reduced Size, Weight, and Power (SWaP)</a:t>
            </a:r>
            <a:endParaRPr lang="en-AU" sz="1600"/>
          </a:p>
          <a:p>
            <a:pPr marL="742950" lvl="1" indent="-285750">
              <a:buFont typeface="+mj-lt"/>
              <a:buAutoNum type="arabicPeriod"/>
            </a:pPr>
            <a:r>
              <a:rPr lang="en-AU" sz="1600"/>
              <a:t>Instead of many analog components, one flexible digital back-end processes everything. </a:t>
            </a:r>
          </a:p>
          <a:p>
            <a:pPr lvl="1"/>
            <a:r>
              <a:rPr lang="en-AU" sz="1600"/>
              <a:t>	Ideal for drones, ships, and satellites.</a:t>
            </a:r>
          </a:p>
        </p:txBody>
      </p:sp>
      <p:sp>
        <p:nvSpPr>
          <p:cNvPr id="3" name="TextBox 2">
            <a:extLst>
              <a:ext uri="{FF2B5EF4-FFF2-40B4-BE49-F238E27FC236}">
                <a16:creationId xmlns:a16="http://schemas.microsoft.com/office/drawing/2014/main" id="{DFE8E6AA-EEFC-60AB-A12A-A4F2C2E81CED}"/>
              </a:ext>
            </a:extLst>
          </p:cNvPr>
          <p:cNvSpPr txBox="1"/>
          <p:nvPr/>
        </p:nvSpPr>
        <p:spPr>
          <a:xfrm>
            <a:off x="438004" y="16315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Q&amp;A : Notes</a:t>
            </a:r>
            <a:endParaRPr lang="en-AU"/>
          </a:p>
        </p:txBody>
      </p:sp>
    </p:spTree>
    <p:extLst>
      <p:ext uri="{BB962C8B-B14F-4D97-AF65-F5344CB8AC3E}">
        <p14:creationId xmlns:p14="http://schemas.microsoft.com/office/powerpoint/2010/main" val="420703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Solution</a:t>
            </a:r>
            <a:endParaRPr lang="en-AU" sz="4400" b="1">
              <a:solidFill>
                <a:srgbClr val="000000"/>
              </a:solidFill>
            </a:endParaRPr>
          </a:p>
        </p:txBody>
      </p:sp>
      <p:sp>
        <p:nvSpPr>
          <p:cNvPr id="13" name="Text Placeholder 2"/>
          <p:cNvSpPr txBox="1">
            <a:spLocks/>
          </p:cNvSpPr>
          <p:nvPr/>
        </p:nvSpPr>
        <p:spPr>
          <a:xfrm>
            <a:off x="-247584" y="1628235"/>
            <a:ext cx="11631510" cy="66729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u="sng">
                <a:latin typeface="Arial"/>
                <a:cs typeface="Arial"/>
              </a:rPr>
              <a:t>SMR : SDR ML RADAR</a:t>
            </a: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4" name="TextBox 3">
            <a:extLst>
              <a:ext uri="{FF2B5EF4-FFF2-40B4-BE49-F238E27FC236}">
                <a16:creationId xmlns:a16="http://schemas.microsoft.com/office/drawing/2014/main" id="{D71E301C-2E4E-226B-084F-CD0D32DA9609}"/>
              </a:ext>
            </a:extLst>
          </p:cNvPr>
          <p:cNvSpPr txBox="1"/>
          <p:nvPr/>
        </p:nvSpPr>
        <p:spPr>
          <a:xfrm>
            <a:off x="806600" y="2390239"/>
            <a:ext cx="11295018" cy="3416320"/>
          </a:xfrm>
          <a:prstGeom prst="rect">
            <a:avLst/>
          </a:prstGeom>
          <a:noFill/>
        </p:spPr>
        <p:txBody>
          <a:bodyPr wrap="square" lIns="91440" tIns="45720" rIns="91440" bIns="45720" anchor="t">
            <a:spAutoFit/>
          </a:bodyPr>
          <a:lstStyle/>
          <a:p>
            <a:pPr marL="285750" indent="-285750">
              <a:buFont typeface="Arial"/>
              <a:buChar char="•"/>
              <a:defRPr/>
            </a:pPr>
            <a:r>
              <a:rPr lang="en-AU" sz="2400">
                <a:cs typeface="Arial"/>
              </a:rPr>
              <a:t>Distributed mesh of </a:t>
            </a:r>
            <a:r>
              <a:rPr lang="en-AU" sz="2400" b="0">
                <a:cs typeface="Arial"/>
              </a:rPr>
              <a:t>controllable Software Defined Radio (SDR) nodes</a:t>
            </a:r>
            <a:endParaRPr lang="en-AU" sz="2400"/>
          </a:p>
          <a:p>
            <a:pPr marL="285750" indent="-285750">
              <a:buFont typeface="Arial"/>
              <a:buChar char="•"/>
              <a:defRPr/>
            </a:pPr>
            <a:r>
              <a:rPr lang="en-AU" sz="2400">
                <a:cs typeface="Arial"/>
              </a:rPr>
              <a:t>Low-friction alternative</a:t>
            </a:r>
            <a:r>
              <a:rPr lang="en-AU" sz="2400" b="0">
                <a:cs typeface="Arial"/>
              </a:rPr>
              <a:t> to traditional RADAR infrastructure</a:t>
            </a:r>
          </a:p>
          <a:p>
            <a:pPr marL="742950" lvl="1" indent="-285750">
              <a:buFont typeface="Arial"/>
              <a:buChar char="•"/>
              <a:defRPr/>
            </a:pPr>
            <a:r>
              <a:rPr lang="en-AU" sz="2400">
                <a:cs typeface="Arial"/>
              </a:rPr>
              <a:t>Opens RADAR capability at sub-unit level</a:t>
            </a:r>
            <a:endParaRPr lang="en-AU" sz="2400"/>
          </a:p>
          <a:p>
            <a:pPr marL="285750" indent="-285750">
              <a:buFont typeface="Arial"/>
              <a:buChar char="•"/>
              <a:defRPr/>
            </a:pPr>
            <a:r>
              <a:rPr lang="en-AU" sz="2400">
                <a:cs typeface="Arial"/>
              </a:rPr>
              <a:t>Real-time RF monitoring</a:t>
            </a:r>
            <a:endParaRPr lang="en-AU" sz="2400"/>
          </a:p>
          <a:p>
            <a:pPr marL="742950" lvl="1" indent="-285750">
              <a:buFont typeface="Arial"/>
              <a:buChar char="•"/>
              <a:defRPr/>
            </a:pPr>
            <a:r>
              <a:rPr lang="en-AU" sz="2400">
                <a:cs typeface="Arial"/>
              </a:rPr>
              <a:t>Detects </a:t>
            </a:r>
            <a:r>
              <a:rPr lang="en-AU" sz="2400" b="0">
                <a:cs typeface="Arial"/>
              </a:rPr>
              <a:t>changes in the </a:t>
            </a:r>
            <a:r>
              <a:rPr lang="en-AU" sz="2400">
                <a:cs typeface="Arial"/>
              </a:rPr>
              <a:t>radio frequency (</a:t>
            </a:r>
            <a:r>
              <a:rPr lang="en-AU" sz="2400" b="0">
                <a:cs typeface="Arial"/>
              </a:rPr>
              <a:t>RF</a:t>
            </a:r>
            <a:r>
              <a:rPr lang="en-AU" sz="2400">
                <a:cs typeface="Arial"/>
              </a:rPr>
              <a:t>)</a:t>
            </a:r>
            <a:r>
              <a:rPr lang="en-AU" sz="2400" b="0">
                <a:cs typeface="Arial"/>
              </a:rPr>
              <a:t> environment</a:t>
            </a:r>
            <a:endParaRPr lang="en-AU" sz="2400">
              <a:ea typeface="Calibri" panose="020F0502020204030204"/>
              <a:cs typeface="Calibri" panose="020F0502020204030204"/>
            </a:endParaRPr>
          </a:p>
          <a:p>
            <a:pPr marL="742950" lvl="1" indent="-285750">
              <a:buFont typeface="Arial"/>
              <a:buChar char="•"/>
              <a:defRPr/>
            </a:pPr>
            <a:r>
              <a:rPr lang="en-AU" sz="2400">
                <a:cs typeface="Arial"/>
              </a:rPr>
              <a:t>Operates </a:t>
            </a:r>
            <a:r>
              <a:rPr lang="en-AU" sz="2400" b="0">
                <a:cs typeface="Arial"/>
              </a:rPr>
              <a:t>passively or actively</a:t>
            </a:r>
            <a:endParaRPr lang="en-AU" sz="2400">
              <a:ea typeface="Calibri" panose="020F0502020204030204"/>
              <a:cs typeface="Calibri" panose="020F0502020204030204"/>
            </a:endParaRPr>
          </a:p>
          <a:p>
            <a:pPr marL="285750" indent="-285750">
              <a:buFont typeface="Arial"/>
              <a:buChar char="•"/>
              <a:defRPr/>
            </a:pPr>
            <a:r>
              <a:rPr lang="en-AU" sz="2400">
                <a:cs typeface="Arial"/>
              </a:rPr>
              <a:t>Remote Command &amp; Control (C2) support</a:t>
            </a:r>
            <a:endParaRPr lang="en-AU" sz="2400"/>
          </a:p>
          <a:p>
            <a:pPr marL="742950" lvl="1" indent="-285750">
              <a:buFont typeface="Arial"/>
              <a:buChar char="•"/>
              <a:defRPr/>
            </a:pPr>
            <a:r>
              <a:rPr lang="en-AU" sz="2400">
                <a:cs typeface="Arial"/>
              </a:rPr>
              <a:t>Each </a:t>
            </a:r>
            <a:r>
              <a:rPr lang="en-AU" sz="2400" b="0">
                <a:cs typeface="Arial"/>
              </a:rPr>
              <a:t>node can be </a:t>
            </a:r>
            <a:r>
              <a:rPr lang="en-AU" sz="2400" b="1">
                <a:cs typeface="Arial"/>
              </a:rPr>
              <a:t>independently and dynamically reconfigured</a:t>
            </a:r>
            <a:r>
              <a:rPr lang="en-AU" sz="2400" b="0">
                <a:cs typeface="Arial"/>
              </a:rPr>
              <a:t> based on operational needs</a:t>
            </a:r>
          </a:p>
        </p:txBody>
      </p:sp>
    </p:spTree>
    <p:extLst>
      <p:ext uri="{BB962C8B-B14F-4D97-AF65-F5344CB8AC3E}">
        <p14:creationId xmlns:p14="http://schemas.microsoft.com/office/powerpoint/2010/main" val="149916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latin typeface="Arial"/>
                <a:cs typeface="Arial"/>
              </a:rPr>
              <a:t>The Node</a:t>
            </a:r>
            <a:endParaRPr lang="en-AU" sz="4400" b="1">
              <a:solidFill>
                <a:srgbClr val="FF0000"/>
              </a:solidFil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D95C19C5-80BF-7D2E-A65A-CD0A77D1BC1E}"/>
              </a:ext>
            </a:extLst>
          </p:cNvPr>
          <p:cNvSpPr txBox="1">
            <a:spLocks/>
          </p:cNvSpPr>
          <p:nvPr/>
        </p:nvSpPr>
        <p:spPr>
          <a:xfrm>
            <a:off x="3956162" y="1605877"/>
            <a:ext cx="5334227" cy="1602215"/>
          </a:xfrm>
          <a:prstGeom prst="rect">
            <a:avLst/>
          </a:prstGeom>
          <a:ln>
            <a:solidFill>
              <a:srgbClr val="0070C0"/>
            </a:solidFill>
          </a:ln>
        </p:spPr>
        <p:txBody>
          <a:bodyPr vert="horz" lIns="91440" tIns="45720" rIns="91440" bIns="45720" rtlCol="0" anchor="t">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a:solidFill>
                  <a:srgbClr val="0070C0"/>
                </a:solidFill>
                <a:latin typeface="Arial"/>
                <a:cs typeface="Arial"/>
              </a:rPr>
              <a:t>Listen &amp; Convert  : SDR - Digital RF</a:t>
            </a:r>
          </a:p>
          <a:p>
            <a:pPr>
              <a:lnSpc>
                <a:spcPct val="134000"/>
              </a:lnSpc>
              <a:defRPr/>
            </a:pPr>
            <a:r>
              <a:rPr lang="en-US" sz="1600" b="0">
                <a:solidFill>
                  <a:srgbClr val="0070C0"/>
                </a:solidFill>
                <a:latin typeface="Arial"/>
                <a:cs typeface="Arial"/>
              </a:rPr>
              <a:t>Turns multi channel radio signals into digital data early on, so software can do the heavy lifting instead of complex hardware</a:t>
            </a:r>
            <a:br>
              <a:rPr lang="en-US" sz="1600" b="0">
                <a:solidFill>
                  <a:srgbClr val="0070C0"/>
                </a:solidFill>
                <a:latin typeface="Arial"/>
                <a:cs typeface="Arial"/>
              </a:rPr>
            </a:br>
            <a:r>
              <a:rPr lang="en-AU" sz="1600">
                <a:hlinkClick r:id="rId4"/>
              </a:rPr>
              <a:t>GNU Radio</a:t>
            </a:r>
            <a:endParaRPr lang="en-US" sz="1600" b="0">
              <a:solidFill>
                <a:srgbClr val="0070C0"/>
              </a:solidFill>
              <a:latin typeface="Arial"/>
              <a:cs typeface="Arial"/>
            </a:endParaRPr>
          </a:p>
        </p:txBody>
      </p:sp>
      <p:sp>
        <p:nvSpPr>
          <p:cNvPr id="5" name="Text Placeholder 2">
            <a:extLst>
              <a:ext uri="{FF2B5EF4-FFF2-40B4-BE49-F238E27FC236}">
                <a16:creationId xmlns:a16="http://schemas.microsoft.com/office/drawing/2014/main" id="{2D1F2509-5268-4AA3-0A05-B5FB6FA5EF9A}"/>
              </a:ext>
            </a:extLst>
          </p:cNvPr>
          <p:cNvSpPr txBox="1">
            <a:spLocks/>
          </p:cNvSpPr>
          <p:nvPr/>
        </p:nvSpPr>
        <p:spPr>
          <a:xfrm>
            <a:off x="3956161" y="3388669"/>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a:solidFill>
                  <a:srgbClr val="0070C0"/>
                </a:solidFill>
                <a:latin typeface="Arial"/>
                <a:cs typeface="Arial"/>
              </a:rPr>
              <a:t>Think &amp; Decide  : GPU - ML</a:t>
            </a:r>
          </a:p>
          <a:p>
            <a:pPr>
              <a:lnSpc>
                <a:spcPct val="134000"/>
              </a:lnSpc>
              <a:defRPr/>
            </a:pPr>
            <a:r>
              <a:rPr lang="en-AU" sz="1600" b="0">
                <a:solidFill>
                  <a:srgbClr val="0070C0"/>
                </a:solidFill>
                <a:latin typeface="Arial"/>
                <a:cs typeface="Arial"/>
              </a:rPr>
              <a:t>Multiple COTS component – Custom build using proven designs and concepts</a:t>
            </a:r>
          </a:p>
        </p:txBody>
      </p:sp>
      <p:sp>
        <p:nvSpPr>
          <p:cNvPr id="6" name="Text Placeholder 2">
            <a:extLst>
              <a:ext uri="{FF2B5EF4-FFF2-40B4-BE49-F238E27FC236}">
                <a16:creationId xmlns:a16="http://schemas.microsoft.com/office/drawing/2014/main" id="{54BE6520-15B5-2442-6337-C1984DD2E113}"/>
              </a:ext>
            </a:extLst>
          </p:cNvPr>
          <p:cNvSpPr txBox="1">
            <a:spLocks/>
          </p:cNvSpPr>
          <p:nvPr/>
        </p:nvSpPr>
        <p:spPr>
          <a:xfrm>
            <a:off x="3956160" y="5128329"/>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200">
                <a:solidFill>
                  <a:srgbClr val="0070C0"/>
                </a:solidFill>
                <a:latin typeface="Arial"/>
                <a:cs typeface="Arial"/>
              </a:rPr>
              <a:t>Software – Intellectual Property</a:t>
            </a:r>
          </a:p>
          <a:p>
            <a:pPr>
              <a:lnSpc>
                <a:spcPct val="134000"/>
              </a:lnSpc>
              <a:defRPr/>
            </a:pPr>
            <a:r>
              <a:rPr lang="en-AU" sz="1600" b="0">
                <a:solidFill>
                  <a:srgbClr val="0070C0"/>
                </a:solidFill>
                <a:latin typeface="Arial"/>
                <a:cs typeface="Arial"/>
              </a:rPr>
              <a:t>Sovereign pipelines</a:t>
            </a:r>
          </a:p>
          <a:p>
            <a:pPr>
              <a:lnSpc>
                <a:spcPct val="134000"/>
              </a:lnSpc>
              <a:defRPr/>
            </a:pPr>
            <a:r>
              <a:rPr lang="en-AU" sz="1600" b="0">
                <a:solidFill>
                  <a:srgbClr val="0070C0"/>
                </a:solidFill>
                <a:latin typeface="Arial"/>
                <a:cs typeface="Arial"/>
              </a:rPr>
              <a:t>Approx Cost: Invaluable : Agile development</a:t>
            </a:r>
          </a:p>
        </p:txBody>
      </p:sp>
      <p:pic>
        <p:nvPicPr>
          <p:cNvPr id="7" name="Picture 6" descr="Analog Superheterodyne Receiver (top )&#10;Hardware-centric: once built, limited flexibility.&#10;&#10;Digital/SDR Receiver (bottom)&#10;Software-controlled (filtering, demodulation, signal analysis).&#10;Highly flexible and reprogrammable&#10;">
            <a:extLst>
              <a:ext uri="{FF2B5EF4-FFF2-40B4-BE49-F238E27FC236}">
                <a16:creationId xmlns:a16="http://schemas.microsoft.com/office/drawing/2014/main" id="{31EA3D00-2985-BC95-0A48-781ED548C43F}"/>
              </a:ext>
            </a:extLst>
          </p:cNvPr>
          <p:cNvPicPr>
            <a:picLocks noChangeAspect="1"/>
          </p:cNvPicPr>
          <p:nvPr/>
        </p:nvPicPr>
        <p:blipFill>
          <a:blip r:embed="rId5"/>
          <a:srcRect t="62990"/>
          <a:stretch>
            <a:fillRect/>
          </a:stretch>
        </p:blipFill>
        <p:spPr>
          <a:xfrm>
            <a:off x="9550923" y="2155998"/>
            <a:ext cx="2488193" cy="534200"/>
          </a:xfrm>
          <a:prstGeom prst="rect">
            <a:avLst/>
          </a:prstGeom>
          <a:ln>
            <a:solidFill>
              <a:schemeClr val="tx1">
                <a:lumMod val="50000"/>
                <a:lumOff val="50000"/>
              </a:schemeClr>
            </a:solidFill>
          </a:ln>
        </p:spPr>
      </p:pic>
      <p:sp>
        <p:nvSpPr>
          <p:cNvPr id="4" name="Text Placeholder 2">
            <a:extLst>
              <a:ext uri="{FF2B5EF4-FFF2-40B4-BE49-F238E27FC236}">
                <a16:creationId xmlns:a16="http://schemas.microsoft.com/office/drawing/2014/main" id="{6EAAFABA-79DF-79B5-AFCC-C139FE50ED6B}"/>
              </a:ext>
            </a:extLst>
          </p:cNvPr>
          <p:cNvSpPr txBox="1">
            <a:spLocks/>
          </p:cNvSpPr>
          <p:nvPr/>
        </p:nvSpPr>
        <p:spPr>
          <a:xfrm>
            <a:off x="325193" y="1971664"/>
            <a:ext cx="3148869" cy="4204516"/>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endParaRPr lang="en-US">
              <a:solidFill>
                <a:srgbClr val="0070C0"/>
              </a:solidFill>
            </a:endParaRPr>
          </a:p>
        </p:txBody>
      </p:sp>
      <p:pic>
        <p:nvPicPr>
          <p:cNvPr id="14" name="Picture 13" descr="create a simple block diagram of a generic multi-channel SDR board with integrated ML processing">
            <a:extLst>
              <a:ext uri="{FF2B5EF4-FFF2-40B4-BE49-F238E27FC236}">
                <a16:creationId xmlns:a16="http://schemas.microsoft.com/office/drawing/2014/main" id="{C53CBE5D-1D8F-DBA0-7C90-74AC59C7F256}"/>
              </a:ext>
            </a:extLst>
          </p:cNvPr>
          <p:cNvPicPr>
            <a:picLocks noChangeAspect="1"/>
          </p:cNvPicPr>
          <p:nvPr/>
        </p:nvPicPr>
        <p:blipFill>
          <a:blip r:embed="rId6"/>
          <a:srcRect l="613" t="22228" r="4900" b="30551"/>
          <a:stretch>
            <a:fillRect/>
          </a:stretch>
        </p:blipFill>
        <p:spPr>
          <a:xfrm>
            <a:off x="807293" y="5037005"/>
            <a:ext cx="2062207" cy="1024843"/>
          </a:xfrm>
          <a:prstGeom prst="rect">
            <a:avLst/>
          </a:prstGeom>
        </p:spPr>
      </p:pic>
      <p:pic>
        <p:nvPicPr>
          <p:cNvPr id="19" name="Picture 18">
            <a:extLst>
              <a:ext uri="{FF2B5EF4-FFF2-40B4-BE49-F238E27FC236}">
                <a16:creationId xmlns:a16="http://schemas.microsoft.com/office/drawing/2014/main" id="{9D54908D-72D1-49DC-A8BA-62D6969359C4}"/>
              </a:ext>
            </a:extLst>
          </p:cNvPr>
          <p:cNvPicPr>
            <a:picLocks noChangeAspect="1"/>
          </p:cNvPicPr>
          <p:nvPr/>
        </p:nvPicPr>
        <p:blipFill>
          <a:blip r:embed="rId7"/>
          <a:srcRect t="20465" b="-1"/>
          <a:stretch>
            <a:fillRect/>
          </a:stretch>
        </p:blipFill>
        <p:spPr>
          <a:xfrm>
            <a:off x="9561628" y="5215577"/>
            <a:ext cx="2309183" cy="1033095"/>
          </a:xfrm>
          <a:prstGeom prst="rect">
            <a:avLst/>
          </a:prstGeom>
        </p:spPr>
      </p:pic>
      <p:pic>
        <p:nvPicPr>
          <p:cNvPr id="18" name="Picture 17">
            <a:extLst>
              <a:ext uri="{FF2B5EF4-FFF2-40B4-BE49-F238E27FC236}">
                <a16:creationId xmlns:a16="http://schemas.microsoft.com/office/drawing/2014/main" id="{25D2001D-54A0-0837-8B24-4F1E2C1FD718}"/>
              </a:ext>
            </a:extLst>
          </p:cNvPr>
          <p:cNvPicPr>
            <a:picLocks noChangeAspect="1"/>
          </p:cNvPicPr>
          <p:nvPr/>
        </p:nvPicPr>
        <p:blipFill>
          <a:blip r:embed="rId8"/>
          <a:srcRect t="22575" r="51367" b="5396"/>
          <a:stretch>
            <a:fillRect/>
          </a:stretch>
        </p:blipFill>
        <p:spPr>
          <a:xfrm>
            <a:off x="9550923" y="3236169"/>
            <a:ext cx="2309183" cy="1892160"/>
          </a:xfrm>
          <a:prstGeom prst="rect">
            <a:avLst/>
          </a:prstGeom>
        </p:spPr>
      </p:pic>
      <p:pic>
        <p:nvPicPr>
          <p:cNvPr id="8" name="Picture 7">
            <a:extLst>
              <a:ext uri="{FF2B5EF4-FFF2-40B4-BE49-F238E27FC236}">
                <a16:creationId xmlns:a16="http://schemas.microsoft.com/office/drawing/2014/main" id="{D77C5869-1A36-4437-3724-E1492C6F537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2734" r="96387">
                        <a14:foregroundMark x1="5566" y1="15625" x2="34863" y2="14844"/>
                        <a14:foregroundMark x1="34863" y1="14844" x2="92871" y2="16211"/>
                        <a14:foregroundMark x1="92871" y1="16211" x2="95410" y2="80273"/>
                        <a14:foregroundMark x1="95410" y1="80273" x2="9375" y2="85059"/>
                        <a14:foregroundMark x1="9375" y1="85059" x2="2832" y2="28516"/>
                        <a14:foregroundMark x1="2832" y1="28516" x2="13965" y2="14355"/>
                        <a14:foregroundMark x1="92090" y1="14551" x2="96387" y2="81836"/>
                      </a14:backgroundRemoval>
                    </a14:imgEffect>
                  </a14:imgLayer>
                </a14:imgProps>
              </a:ext>
            </a:extLst>
          </a:blip>
          <a:stretch>
            <a:fillRect/>
          </a:stretch>
        </p:blipFill>
        <p:spPr>
          <a:xfrm>
            <a:off x="319253" y="1685197"/>
            <a:ext cx="3204104" cy="3204104"/>
          </a:xfrm>
          <a:prstGeom prst="rect">
            <a:avLst/>
          </a:prstGeom>
        </p:spPr>
      </p:pic>
      <p:sp>
        <p:nvSpPr>
          <p:cNvPr id="20" name="TextBox 19">
            <a:extLst>
              <a:ext uri="{FF2B5EF4-FFF2-40B4-BE49-F238E27FC236}">
                <a16:creationId xmlns:a16="http://schemas.microsoft.com/office/drawing/2014/main" id="{D41D0852-4E8B-4F69-C4E4-D44B4BBCF086}"/>
              </a:ext>
            </a:extLst>
          </p:cNvPr>
          <p:cNvSpPr txBox="1"/>
          <p:nvPr/>
        </p:nvSpPr>
        <p:spPr>
          <a:xfrm>
            <a:off x="0" y="-4320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DV : Q&amp;A : Notes</a:t>
            </a:r>
            <a:endParaRPr lang="en-AU"/>
          </a:p>
        </p:txBody>
      </p:sp>
    </p:spTree>
    <p:extLst>
      <p:ext uri="{BB962C8B-B14F-4D97-AF65-F5344CB8AC3E}">
        <p14:creationId xmlns:p14="http://schemas.microsoft.com/office/powerpoint/2010/main" val="271932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D7142-F090-552E-C34B-34F82ECCB07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7E09806-1B8A-B99F-67C9-DFE0B04DF2EC}"/>
              </a:ext>
            </a:extLst>
          </p:cNvPr>
          <p:cNvSpPr>
            <a:spLocks noGrp="1"/>
          </p:cNvSpPr>
          <p:nvPr>
            <p:ph type="title"/>
          </p:nvPr>
        </p:nvSpPr>
        <p:spPr>
          <a:xfrm>
            <a:off x="3817267" y="638174"/>
            <a:ext cx="7941240" cy="704851"/>
          </a:xfrm>
        </p:spPr>
        <p:txBody>
          <a:bodyPr>
            <a:normAutofit/>
          </a:bodyPr>
          <a:lstStyle/>
          <a:p>
            <a:r>
              <a:rPr lang="en-AU">
                <a:solidFill>
                  <a:srgbClr val="000000"/>
                </a:solidFill>
                <a:latin typeface="Arial"/>
                <a:cs typeface="Arial"/>
              </a:rPr>
              <a:t>How the Node Works</a:t>
            </a:r>
            <a:endParaRPr lang="en-AU"/>
          </a:p>
        </p:txBody>
      </p:sp>
      <p:cxnSp>
        <p:nvCxnSpPr>
          <p:cNvPr id="15" name="Straight Connector 14">
            <a:extLst>
              <a:ext uri="{FF2B5EF4-FFF2-40B4-BE49-F238E27FC236}">
                <a16:creationId xmlns:a16="http://schemas.microsoft.com/office/drawing/2014/main" id="{ADE84B13-24F3-DF95-948E-40D49EE96F4A}"/>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3BFE233-C3D2-A33F-8AEB-B3BE02E75882}"/>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3FB0171-F14C-8404-EE21-71A0960A591A}"/>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5" name="Text Placeholder 2">
            <a:extLst>
              <a:ext uri="{FF2B5EF4-FFF2-40B4-BE49-F238E27FC236}">
                <a16:creationId xmlns:a16="http://schemas.microsoft.com/office/drawing/2014/main" id="{A69F1108-99DD-4F8C-AD7C-C739E4171798}"/>
              </a:ext>
            </a:extLst>
          </p:cNvPr>
          <p:cNvSpPr txBox="1">
            <a:spLocks/>
          </p:cNvSpPr>
          <p:nvPr/>
        </p:nvSpPr>
        <p:spPr>
          <a:xfrm>
            <a:off x="3817268" y="3400347"/>
            <a:ext cx="7824878" cy="1633763"/>
          </a:xfrm>
          <a:prstGeom prst="rect">
            <a:avLst/>
          </a:prstGeom>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800">
                <a:solidFill>
                  <a:schemeClr val="tx1">
                    <a:lumMod val="85000"/>
                    <a:lumOff val="15000"/>
                  </a:schemeClr>
                </a:solidFill>
                <a:latin typeface="Arial"/>
                <a:cs typeface="Arial"/>
              </a:rPr>
              <a:t>ML – Think &amp; Decide : Deep Learning </a:t>
            </a:r>
            <a:endParaRPr lang="en-AU" sz="1800" b="0">
              <a:solidFill>
                <a:schemeClr val="tx1">
                  <a:lumMod val="85000"/>
                  <a:lumOff val="15000"/>
                </a:schemeClr>
              </a:solidFill>
            </a:endParaRPr>
          </a:p>
          <a:p>
            <a:pPr>
              <a:lnSpc>
                <a:spcPct val="134000"/>
              </a:lnSpc>
              <a:defRPr/>
            </a:pPr>
            <a:r>
              <a:rPr lang="en-AU" sz="1800" b="0">
                <a:solidFill>
                  <a:schemeClr val="tx1">
                    <a:lumMod val="85000"/>
                    <a:lumOff val="15000"/>
                  </a:schemeClr>
                </a:solidFill>
                <a:latin typeface="Arial"/>
                <a:cs typeface="Arial"/>
              </a:rPr>
              <a:t>SDR I/Q data processing with AI/ML </a:t>
            </a:r>
            <a:endParaRPr lang="en-US">
              <a:solidFill>
                <a:schemeClr val="tx1">
                  <a:lumMod val="85000"/>
                  <a:lumOff val="15000"/>
                </a:schemeClr>
              </a:solidFill>
            </a:endParaRPr>
          </a:p>
          <a:p>
            <a:pPr>
              <a:lnSpc>
                <a:spcPct val="134000"/>
              </a:lnSpc>
              <a:defRPr/>
            </a:pPr>
            <a:r>
              <a:rPr lang="en-AU" sz="1800" b="0">
                <a:solidFill>
                  <a:schemeClr val="tx1">
                    <a:lumMod val="85000"/>
                    <a:lumOff val="15000"/>
                  </a:schemeClr>
                </a:solidFill>
                <a:latin typeface="Arial"/>
                <a:cs typeface="Arial"/>
              </a:rPr>
              <a:t>(e.g., CNNs) for classification, </a:t>
            </a:r>
            <a:endParaRPr lang="en-US">
              <a:solidFill>
                <a:schemeClr val="tx1">
                  <a:lumMod val="85000"/>
                  <a:lumOff val="15000"/>
                </a:schemeClr>
              </a:solidFill>
            </a:endParaRPr>
          </a:p>
        </p:txBody>
      </p:sp>
      <p:sp>
        <p:nvSpPr>
          <p:cNvPr id="6" name="Text Placeholder 2">
            <a:extLst>
              <a:ext uri="{FF2B5EF4-FFF2-40B4-BE49-F238E27FC236}">
                <a16:creationId xmlns:a16="http://schemas.microsoft.com/office/drawing/2014/main" id="{4C2873AE-C8BB-BBBE-7060-7D6F3EBC931C}"/>
              </a:ext>
            </a:extLst>
          </p:cNvPr>
          <p:cNvSpPr txBox="1">
            <a:spLocks/>
          </p:cNvSpPr>
          <p:nvPr/>
        </p:nvSpPr>
        <p:spPr>
          <a:xfrm>
            <a:off x="3817267" y="5140007"/>
            <a:ext cx="7824878" cy="1372178"/>
          </a:xfrm>
          <a:prstGeom prst="rect">
            <a:avLst/>
          </a:prstGeom>
          <a:ln>
            <a:solidFill>
              <a:schemeClr val="tx1">
                <a:lumMod val="95000"/>
                <a:lumOff val="5000"/>
              </a:schemeClr>
            </a:solidFill>
          </a:ln>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800">
                <a:solidFill>
                  <a:schemeClr val="tx1">
                    <a:lumMod val="85000"/>
                    <a:lumOff val="15000"/>
                  </a:schemeClr>
                </a:solidFill>
                <a:latin typeface="Arial"/>
                <a:cs typeface="Arial"/>
              </a:rPr>
              <a:t>CODEC : Scan &amp; Focus : Active Radar  </a:t>
            </a:r>
            <a:endParaRPr lang="en-US" sz="1800">
              <a:solidFill>
                <a:schemeClr val="tx1">
                  <a:lumMod val="85000"/>
                  <a:lumOff val="15000"/>
                </a:schemeClr>
              </a:solidFill>
              <a:latin typeface="Arial"/>
              <a:cs typeface="Arial"/>
            </a:endParaRPr>
          </a:p>
          <a:p>
            <a:pPr>
              <a:lnSpc>
                <a:spcPct val="134000"/>
              </a:lnSpc>
              <a:defRPr/>
            </a:pPr>
            <a:r>
              <a:rPr lang="en-AU" sz="1800" b="0">
                <a:solidFill>
                  <a:schemeClr val="tx1">
                    <a:lumMod val="85000"/>
                    <a:lumOff val="15000"/>
                  </a:schemeClr>
                </a:solidFill>
                <a:latin typeface="Arial"/>
                <a:cs typeface="Arial"/>
              </a:rPr>
              <a:t>SDR Transmit Codecs</a:t>
            </a:r>
            <a:endParaRPr lang="en-US" sz="1800" b="0">
              <a:solidFill>
                <a:schemeClr val="tx1">
                  <a:lumMod val="85000"/>
                  <a:lumOff val="15000"/>
                </a:schemeClr>
              </a:solidFill>
              <a:latin typeface="Arial"/>
              <a:cs typeface="Arial"/>
            </a:endParaRPr>
          </a:p>
          <a:p>
            <a:pPr>
              <a:lnSpc>
                <a:spcPct val="134000"/>
              </a:lnSpc>
              <a:defRPr/>
            </a:pPr>
            <a:r>
              <a:rPr lang="en-AU" sz="1800" b="0">
                <a:solidFill>
                  <a:schemeClr val="tx1">
                    <a:lumMod val="85000"/>
                    <a:lumOff val="15000"/>
                  </a:schemeClr>
                </a:solidFill>
                <a:latin typeface="Arial"/>
                <a:cs typeface="Arial"/>
              </a:rPr>
              <a:t>Pulse, phased array, FMCW, AESA, beam forming</a:t>
            </a:r>
            <a:endParaRPr lang="en-US" sz="1800" b="0">
              <a:solidFill>
                <a:schemeClr val="tx1">
                  <a:lumMod val="85000"/>
                  <a:lumOff val="15000"/>
                </a:schemeClr>
              </a:solidFill>
              <a:latin typeface="Arial"/>
              <a:cs typeface="Arial"/>
            </a:endParaRPr>
          </a:p>
        </p:txBody>
      </p:sp>
      <p:pic>
        <p:nvPicPr>
          <p:cNvPr id="8" name="Picture 7" descr="A diagram of a machine learning process&#10;&#10;AI-generated content may be incorrect.">
            <a:extLst>
              <a:ext uri="{FF2B5EF4-FFF2-40B4-BE49-F238E27FC236}">
                <a16:creationId xmlns:a16="http://schemas.microsoft.com/office/drawing/2014/main" id="{482D3AF2-A38F-6AFF-70A8-F350E189468D}"/>
              </a:ext>
            </a:extLst>
          </p:cNvPr>
          <p:cNvPicPr>
            <a:picLocks noChangeAspect="1"/>
          </p:cNvPicPr>
          <p:nvPr/>
        </p:nvPicPr>
        <p:blipFill>
          <a:blip r:embed="rId4"/>
          <a:stretch>
            <a:fillRect/>
          </a:stretch>
        </p:blipFill>
        <p:spPr>
          <a:xfrm>
            <a:off x="8884129" y="3504295"/>
            <a:ext cx="2500578" cy="1305030"/>
          </a:xfrm>
          <a:prstGeom prst="rect">
            <a:avLst/>
          </a:prstGeom>
        </p:spPr>
      </p:pic>
      <p:sp>
        <p:nvSpPr>
          <p:cNvPr id="14" name="TextBox 13">
            <a:extLst>
              <a:ext uri="{FF2B5EF4-FFF2-40B4-BE49-F238E27FC236}">
                <a16:creationId xmlns:a16="http://schemas.microsoft.com/office/drawing/2014/main" id="{4F5C9525-D479-6252-AD22-ABB62F885F80}"/>
              </a:ext>
            </a:extLst>
          </p:cNvPr>
          <p:cNvSpPr txBox="1"/>
          <p:nvPr/>
        </p:nvSpPr>
        <p:spPr>
          <a:xfrm>
            <a:off x="3818709" y="1950720"/>
            <a:ext cx="7837714" cy="1302280"/>
          </a:xfrm>
          <a:prstGeom prst="rect">
            <a:avLst/>
          </a:prstGeom>
          <a:ln>
            <a:solidFill>
              <a:schemeClr val="tx1">
                <a:lumMod val="95000"/>
                <a:lumOff val="5000"/>
              </a:schemeClr>
            </a:solidFill>
          </a:ln>
        </p:spPr>
        <p:txBody>
          <a:bodyPr vert="horz" lIns="91440" tIns="45720" rIns="91440" bIns="45720" rtlCol="0" anchor="t">
            <a:normAutofit fontScale="92500" lnSpcReduction="10000"/>
          </a:bodyPr>
          <a:lstStyle/>
          <a:p>
            <a:pPr defTabSz="914400">
              <a:lnSpc>
                <a:spcPct val="134000"/>
              </a:lnSpc>
              <a:spcBef>
                <a:spcPts val="1000"/>
              </a:spcBef>
              <a:defRPr/>
            </a:pPr>
            <a:r>
              <a:rPr lang="en-AU" b="1">
                <a:solidFill>
                  <a:schemeClr val="tx1">
                    <a:lumMod val="85000"/>
                    <a:lumOff val="15000"/>
                  </a:schemeClr>
                </a:solidFill>
                <a:latin typeface="Arial"/>
                <a:cs typeface="Arial"/>
              </a:rPr>
              <a:t>SDR – Listen &amp; Convert : Digital RF Hardware</a:t>
            </a:r>
            <a:r>
              <a:rPr lang="en-AU">
                <a:solidFill>
                  <a:schemeClr val="tx1">
                    <a:lumMod val="85000"/>
                    <a:lumOff val="15000"/>
                  </a:schemeClr>
                </a:solidFill>
                <a:latin typeface="Arial"/>
                <a:cs typeface="Arial"/>
              </a:rPr>
              <a:t> </a:t>
            </a:r>
            <a:endParaRPr lang="en-US">
              <a:solidFill>
                <a:schemeClr val="tx1">
                  <a:lumMod val="85000"/>
                  <a:lumOff val="15000"/>
                </a:schemeClr>
              </a:solidFill>
              <a:latin typeface="Arial"/>
              <a:cs typeface="Arial"/>
            </a:endParaRPr>
          </a:p>
          <a:p>
            <a:pPr defTabSz="914400">
              <a:lnSpc>
                <a:spcPct val="134000"/>
              </a:lnSpc>
              <a:spcBef>
                <a:spcPts val="1000"/>
              </a:spcBef>
              <a:defRPr/>
            </a:pPr>
            <a:r>
              <a:rPr lang="en-AU">
                <a:solidFill>
                  <a:schemeClr val="tx1">
                    <a:lumMod val="85000"/>
                    <a:lumOff val="15000"/>
                  </a:schemeClr>
                </a:solidFill>
                <a:latin typeface="Arial"/>
                <a:cs typeface="Arial"/>
              </a:rPr>
              <a:t>Phase‑coherent multi‑element SDR antenna array </a:t>
            </a:r>
            <a:endParaRPr lang="en-US">
              <a:solidFill>
                <a:schemeClr val="tx1">
                  <a:lumMod val="85000"/>
                  <a:lumOff val="15000"/>
                </a:schemeClr>
              </a:solidFill>
              <a:latin typeface="Arial"/>
              <a:cs typeface="Arial"/>
            </a:endParaRPr>
          </a:p>
          <a:p>
            <a:pPr defTabSz="914400">
              <a:lnSpc>
                <a:spcPct val="134000"/>
              </a:lnSpc>
              <a:spcBef>
                <a:spcPts val="1000"/>
              </a:spcBef>
              <a:defRPr/>
            </a:pPr>
            <a:r>
              <a:rPr lang="en-AU">
                <a:solidFill>
                  <a:schemeClr val="tx1">
                    <a:lumMod val="85000"/>
                    <a:lumOff val="15000"/>
                  </a:schemeClr>
                </a:solidFill>
                <a:latin typeface="Arial"/>
                <a:cs typeface="Arial"/>
              </a:rPr>
              <a:t>for accurate bearing and range estimation</a:t>
            </a:r>
            <a:endParaRPr lang="en-US">
              <a:solidFill>
                <a:schemeClr val="tx1">
                  <a:lumMod val="85000"/>
                  <a:lumOff val="15000"/>
                </a:schemeClr>
              </a:solidFill>
              <a:latin typeface="Arial"/>
              <a:cs typeface="Arial"/>
            </a:endParaRPr>
          </a:p>
        </p:txBody>
      </p:sp>
      <p:pic>
        <p:nvPicPr>
          <p:cNvPr id="19" name="Picture 18" descr="A diagram of a communication system&#10;&#10;AI-generated content may be incorrect.">
            <a:extLst>
              <a:ext uri="{FF2B5EF4-FFF2-40B4-BE49-F238E27FC236}">
                <a16:creationId xmlns:a16="http://schemas.microsoft.com/office/drawing/2014/main" id="{A885B119-E2C8-3C1A-75D3-091E7F3B1EDA}"/>
              </a:ext>
            </a:extLst>
          </p:cNvPr>
          <p:cNvPicPr>
            <a:picLocks noChangeAspect="1"/>
          </p:cNvPicPr>
          <p:nvPr/>
        </p:nvPicPr>
        <p:blipFill>
          <a:blip r:embed="rId5"/>
          <a:stretch>
            <a:fillRect/>
          </a:stretch>
        </p:blipFill>
        <p:spPr>
          <a:xfrm>
            <a:off x="9012907" y="1950720"/>
            <a:ext cx="2298166" cy="1217457"/>
          </a:xfrm>
          <a:prstGeom prst="rect">
            <a:avLst/>
          </a:prstGeom>
        </p:spPr>
      </p:pic>
      <p:pic>
        <p:nvPicPr>
          <p:cNvPr id="20" name="Picture 19" descr="A blue arrow pointing to a blue arrow&#10;&#10;AI-generated content may be incorrect.">
            <a:extLst>
              <a:ext uri="{FF2B5EF4-FFF2-40B4-BE49-F238E27FC236}">
                <a16:creationId xmlns:a16="http://schemas.microsoft.com/office/drawing/2014/main" id="{41888819-2475-6025-DB46-5BD410C12B98}"/>
              </a:ext>
            </a:extLst>
          </p:cNvPr>
          <p:cNvPicPr>
            <a:picLocks noChangeAspect="1"/>
          </p:cNvPicPr>
          <p:nvPr/>
        </p:nvPicPr>
        <p:blipFill>
          <a:blip r:embed="rId6"/>
          <a:stretch>
            <a:fillRect/>
          </a:stretch>
        </p:blipFill>
        <p:spPr>
          <a:xfrm>
            <a:off x="8976090" y="5206927"/>
            <a:ext cx="2371800" cy="1007491"/>
          </a:xfrm>
          <a:prstGeom prst="rect">
            <a:avLst/>
          </a:prstGeom>
        </p:spPr>
      </p:pic>
      <p:grpSp>
        <p:nvGrpSpPr>
          <p:cNvPr id="3" name="Group 2">
            <a:extLst>
              <a:ext uri="{FF2B5EF4-FFF2-40B4-BE49-F238E27FC236}">
                <a16:creationId xmlns:a16="http://schemas.microsoft.com/office/drawing/2014/main" id="{7A0DDCCF-162E-1D54-F8ED-23C6C96BC394}"/>
              </a:ext>
            </a:extLst>
          </p:cNvPr>
          <p:cNvGrpSpPr/>
          <p:nvPr/>
        </p:nvGrpSpPr>
        <p:grpSpPr>
          <a:xfrm>
            <a:off x="374143" y="2362947"/>
            <a:ext cx="3148869" cy="3239641"/>
            <a:chOff x="374143" y="2362947"/>
            <a:chExt cx="3148869" cy="3239641"/>
          </a:xfrm>
        </p:grpSpPr>
        <p:sp>
          <p:nvSpPr>
            <p:cNvPr id="13" name="Text Placeholder 2">
              <a:extLst>
                <a:ext uri="{FF2B5EF4-FFF2-40B4-BE49-F238E27FC236}">
                  <a16:creationId xmlns:a16="http://schemas.microsoft.com/office/drawing/2014/main" id="{DB93C352-7AE8-4440-6851-4105EF3F5A68}"/>
                </a:ext>
              </a:extLst>
            </p:cNvPr>
            <p:cNvSpPr txBox="1">
              <a:spLocks/>
            </p:cNvSpPr>
            <p:nvPr/>
          </p:nvSpPr>
          <p:spPr>
            <a:xfrm>
              <a:off x="374143" y="2362947"/>
              <a:ext cx="3148869" cy="3239640"/>
            </a:xfrm>
            <a:prstGeom prst="rect">
              <a:avLst/>
            </a:prstGeom>
            <a:ln>
              <a:solidFill>
                <a:schemeClr val="tx1">
                  <a:lumMod val="95000"/>
                  <a:lumOff val="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chemeClr val="tx1">
                      <a:lumMod val="85000"/>
                      <a:lumOff val="15000"/>
                    </a:schemeClr>
                  </a:solidFill>
                  <a:latin typeface="Arial"/>
                  <a:cs typeface="Arial"/>
                </a:rPr>
                <a:t>SMR Hardware</a:t>
              </a:r>
              <a:endParaRPr lang="en-US">
                <a:solidFill>
                  <a:schemeClr val="tx1">
                    <a:lumMod val="85000"/>
                    <a:lumOff val="15000"/>
                  </a:schemeClr>
                </a:solidFill>
              </a:endParaRPr>
            </a:p>
          </p:txBody>
        </p:sp>
        <p:pic>
          <p:nvPicPr>
            <p:cNvPr id="21" name="Picture 20" descr="create a generic multi-channel SDR board with integrated ML processing, no branding">
              <a:extLst>
                <a:ext uri="{FF2B5EF4-FFF2-40B4-BE49-F238E27FC236}">
                  <a16:creationId xmlns:a16="http://schemas.microsoft.com/office/drawing/2014/main" id="{06C41EA4-6192-E677-D556-BC2161305AC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61" b="89844" l="1270" r="97852">
                          <a14:foregroundMark x1="23438" y1="11523" x2="30371" y2="10449"/>
                          <a14:foregroundMark x1="90234" y1="73828" x2="97949" y2="49902"/>
                          <a14:foregroundMark x1="97949" y1="49902" x2="93750" y2="54590"/>
                          <a14:foregroundMark x1="8887" y1="27734" x2="1270" y2="50098"/>
                          <a14:foregroundMark x1="1270" y1="50098" x2="7715" y2="39746"/>
                        </a14:backgroundRemoval>
                      </a14:imgEffect>
                    </a14:imgLayer>
                  </a14:imgProps>
                </a:ext>
              </a:extLst>
            </a:blip>
            <a:stretch>
              <a:fillRect/>
            </a:stretch>
          </p:blipFill>
          <p:spPr>
            <a:xfrm>
              <a:off x="399088" y="2986697"/>
              <a:ext cx="3098977" cy="2615891"/>
            </a:xfrm>
            <a:prstGeom prst="rect">
              <a:avLst/>
            </a:prstGeom>
          </p:spPr>
        </p:pic>
      </p:grpSp>
      <p:pic>
        <p:nvPicPr>
          <p:cNvPr id="4" name="Picture 3" descr="A diagram of a radio receiver&#10;&#10;AI-generated content may be incorrect.">
            <a:extLst>
              <a:ext uri="{FF2B5EF4-FFF2-40B4-BE49-F238E27FC236}">
                <a16:creationId xmlns:a16="http://schemas.microsoft.com/office/drawing/2014/main" id="{40D641BE-D4CD-59C9-5E51-EB283D50CA57}"/>
              </a:ext>
            </a:extLst>
          </p:cNvPr>
          <p:cNvPicPr>
            <a:picLocks noChangeAspect="1"/>
          </p:cNvPicPr>
          <p:nvPr/>
        </p:nvPicPr>
        <p:blipFill>
          <a:blip r:embed="rId9"/>
          <a:stretch>
            <a:fillRect/>
          </a:stretch>
        </p:blipFill>
        <p:spPr>
          <a:xfrm>
            <a:off x="-5338700" y="2781745"/>
            <a:ext cx="5029843" cy="2965445"/>
          </a:xfrm>
          <a:prstGeom prst="rect">
            <a:avLst/>
          </a:prstGeom>
        </p:spPr>
      </p:pic>
      <p:pic>
        <p:nvPicPr>
          <p:cNvPr id="2" name="Picture 1" descr="A diagram of a new news model&#10;&#10;AI-generated content may be incorrect.">
            <a:extLst>
              <a:ext uri="{FF2B5EF4-FFF2-40B4-BE49-F238E27FC236}">
                <a16:creationId xmlns:a16="http://schemas.microsoft.com/office/drawing/2014/main" id="{FB00A233-221F-D94F-D62E-38DE23A01F7B}"/>
              </a:ext>
            </a:extLst>
          </p:cNvPr>
          <p:cNvPicPr>
            <a:picLocks noChangeAspect="1"/>
          </p:cNvPicPr>
          <p:nvPr/>
        </p:nvPicPr>
        <p:blipFill>
          <a:blip r:embed="rId10"/>
          <a:stretch>
            <a:fillRect/>
          </a:stretch>
        </p:blipFill>
        <p:spPr>
          <a:xfrm>
            <a:off x="12812837" y="1954536"/>
            <a:ext cx="6114651" cy="2965445"/>
          </a:xfrm>
          <a:prstGeom prst="rect">
            <a:avLst/>
          </a:prstGeom>
        </p:spPr>
      </p:pic>
    </p:spTree>
    <p:extLst>
      <p:ext uri="{BB962C8B-B14F-4D97-AF65-F5344CB8AC3E}">
        <p14:creationId xmlns:p14="http://schemas.microsoft.com/office/powerpoint/2010/main" val="3783792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13658" y="6369459"/>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latin typeface="Arial"/>
                <a:cs typeface="Arial"/>
              </a:rPr>
              <a:t>The Node</a:t>
            </a:r>
            <a:endParaRPr lang="en-AU" sz="4400" b="1">
              <a:solidFill>
                <a:srgbClr val="FF0000"/>
              </a:solidFil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D95C19C5-80BF-7D2E-A65A-CD0A77D1BC1E}"/>
              </a:ext>
            </a:extLst>
          </p:cNvPr>
          <p:cNvSpPr txBox="1">
            <a:spLocks/>
          </p:cNvSpPr>
          <p:nvPr/>
        </p:nvSpPr>
        <p:spPr>
          <a:xfrm>
            <a:off x="1476520" y="1646428"/>
            <a:ext cx="5334227" cy="1602215"/>
          </a:xfrm>
          <a:prstGeom prst="rect">
            <a:avLst/>
          </a:prstGeom>
          <a:ln>
            <a:solidFill>
              <a:srgbClr val="0070C0"/>
            </a:solidFill>
          </a:ln>
        </p:spPr>
        <p:txBody>
          <a:bodyPr vert="horz" lIns="91440" tIns="45720" rIns="91440" bIns="45720" rtlCol="0" anchor="t">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a:solidFill>
                  <a:srgbClr val="0070C0"/>
                </a:solidFill>
                <a:latin typeface="Arial"/>
                <a:cs typeface="Arial"/>
              </a:rPr>
              <a:t>Listen &amp; Convert  : SDR - Digital RF</a:t>
            </a:r>
          </a:p>
          <a:p>
            <a:pPr>
              <a:lnSpc>
                <a:spcPct val="134000"/>
              </a:lnSpc>
              <a:defRPr/>
            </a:pPr>
            <a:r>
              <a:rPr lang="en-US" sz="1600" b="0">
                <a:solidFill>
                  <a:srgbClr val="0070C0"/>
                </a:solidFill>
                <a:latin typeface="Arial"/>
                <a:cs typeface="Arial"/>
              </a:rPr>
              <a:t>Turns multi channel radio signals into digital data early on, so software can do the heavy lifting instead of complex hardware</a:t>
            </a:r>
          </a:p>
        </p:txBody>
      </p:sp>
      <p:sp>
        <p:nvSpPr>
          <p:cNvPr id="5" name="Text Placeholder 2">
            <a:extLst>
              <a:ext uri="{FF2B5EF4-FFF2-40B4-BE49-F238E27FC236}">
                <a16:creationId xmlns:a16="http://schemas.microsoft.com/office/drawing/2014/main" id="{2D1F2509-5268-4AA3-0A05-B5FB6FA5EF9A}"/>
              </a:ext>
            </a:extLst>
          </p:cNvPr>
          <p:cNvSpPr txBox="1">
            <a:spLocks/>
          </p:cNvSpPr>
          <p:nvPr/>
        </p:nvSpPr>
        <p:spPr>
          <a:xfrm>
            <a:off x="1476519" y="3429220"/>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a:solidFill>
                  <a:srgbClr val="0070C0"/>
                </a:solidFill>
                <a:latin typeface="Arial"/>
                <a:cs typeface="Arial"/>
              </a:rPr>
              <a:t>Think &amp; Decide  : GPU - ML</a:t>
            </a:r>
          </a:p>
          <a:p>
            <a:pPr>
              <a:lnSpc>
                <a:spcPct val="134000"/>
              </a:lnSpc>
              <a:defRPr/>
            </a:pPr>
            <a:r>
              <a:rPr lang="en-AU" sz="1600" b="0">
                <a:solidFill>
                  <a:srgbClr val="0070C0"/>
                </a:solidFill>
                <a:latin typeface="Arial"/>
                <a:cs typeface="Arial"/>
              </a:rPr>
              <a:t>Multiple COTS component – Custom build using proven designs and concepts</a:t>
            </a:r>
          </a:p>
        </p:txBody>
      </p:sp>
      <p:sp>
        <p:nvSpPr>
          <p:cNvPr id="6" name="Text Placeholder 2">
            <a:extLst>
              <a:ext uri="{FF2B5EF4-FFF2-40B4-BE49-F238E27FC236}">
                <a16:creationId xmlns:a16="http://schemas.microsoft.com/office/drawing/2014/main" id="{54BE6520-15B5-2442-6337-C1984DD2E113}"/>
              </a:ext>
            </a:extLst>
          </p:cNvPr>
          <p:cNvSpPr txBox="1">
            <a:spLocks/>
          </p:cNvSpPr>
          <p:nvPr/>
        </p:nvSpPr>
        <p:spPr>
          <a:xfrm>
            <a:off x="1476518" y="5168880"/>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200">
                <a:solidFill>
                  <a:srgbClr val="0070C0"/>
                </a:solidFill>
                <a:latin typeface="Arial"/>
                <a:cs typeface="Arial"/>
              </a:rPr>
              <a:t>Software – Intellectual Property</a:t>
            </a:r>
          </a:p>
          <a:p>
            <a:pPr>
              <a:lnSpc>
                <a:spcPct val="134000"/>
              </a:lnSpc>
              <a:defRPr/>
            </a:pPr>
            <a:r>
              <a:rPr lang="en-AU" sz="1600" b="0">
                <a:solidFill>
                  <a:srgbClr val="0070C0"/>
                </a:solidFill>
                <a:latin typeface="Arial"/>
                <a:cs typeface="Arial"/>
              </a:rPr>
              <a:t>Sovereign pipelines</a:t>
            </a:r>
          </a:p>
          <a:p>
            <a:pPr>
              <a:lnSpc>
                <a:spcPct val="134000"/>
              </a:lnSpc>
              <a:defRPr/>
            </a:pPr>
            <a:r>
              <a:rPr lang="en-AU" sz="1600" b="0">
                <a:solidFill>
                  <a:srgbClr val="0070C0"/>
                </a:solidFill>
                <a:latin typeface="Arial"/>
                <a:cs typeface="Arial"/>
              </a:rPr>
              <a:t>Invaluable : Agile development</a:t>
            </a:r>
          </a:p>
        </p:txBody>
      </p:sp>
      <p:pic>
        <p:nvPicPr>
          <p:cNvPr id="7" name="Picture 6" descr="Analog Superheterodyne Receiver (top )&#10;Hardware-centric: once built, limited flexibility.&#10;&#10;Digital/SDR Receiver (bottom)&#10;Software-controlled (filtering, demodulation, signal analysis).&#10;Highly flexible and reprogrammable&#10;">
            <a:extLst>
              <a:ext uri="{FF2B5EF4-FFF2-40B4-BE49-F238E27FC236}">
                <a16:creationId xmlns:a16="http://schemas.microsoft.com/office/drawing/2014/main" id="{31EA3D00-2985-BC95-0A48-781ED548C43F}"/>
              </a:ext>
            </a:extLst>
          </p:cNvPr>
          <p:cNvPicPr>
            <a:picLocks noChangeAspect="1"/>
          </p:cNvPicPr>
          <p:nvPr/>
        </p:nvPicPr>
        <p:blipFill>
          <a:blip r:embed="rId4"/>
          <a:srcRect t="62466"/>
          <a:stretch>
            <a:fillRect/>
          </a:stretch>
        </p:blipFill>
        <p:spPr>
          <a:xfrm>
            <a:off x="7247876" y="1976528"/>
            <a:ext cx="4724783" cy="1028739"/>
          </a:xfrm>
          <a:prstGeom prst="rect">
            <a:avLst/>
          </a:prstGeom>
          <a:ln>
            <a:solidFill>
              <a:schemeClr val="tx1">
                <a:lumMod val="50000"/>
                <a:lumOff val="50000"/>
              </a:schemeClr>
            </a:solidFill>
          </a:ln>
        </p:spPr>
      </p:pic>
      <p:pic>
        <p:nvPicPr>
          <p:cNvPr id="14" name="Picture 13" descr="create a simple block diagram of a generic multi-channel SDR board with integrated ML processing">
            <a:extLst>
              <a:ext uri="{FF2B5EF4-FFF2-40B4-BE49-F238E27FC236}">
                <a16:creationId xmlns:a16="http://schemas.microsoft.com/office/drawing/2014/main" id="{C53CBE5D-1D8F-DBA0-7C90-74AC59C7F256}"/>
              </a:ext>
            </a:extLst>
          </p:cNvPr>
          <p:cNvPicPr>
            <a:picLocks noChangeAspect="1"/>
          </p:cNvPicPr>
          <p:nvPr/>
        </p:nvPicPr>
        <p:blipFill>
          <a:blip r:embed="rId5"/>
          <a:srcRect l="613" t="22228" r="4900" b="30551"/>
          <a:stretch>
            <a:fillRect/>
          </a:stretch>
        </p:blipFill>
        <p:spPr>
          <a:xfrm>
            <a:off x="8295683" y="294179"/>
            <a:ext cx="2062207" cy="1024843"/>
          </a:xfrm>
          <a:prstGeom prst="rect">
            <a:avLst/>
          </a:prstGeom>
        </p:spPr>
      </p:pic>
      <p:pic>
        <p:nvPicPr>
          <p:cNvPr id="8" name="Picture 7">
            <a:extLst>
              <a:ext uri="{FF2B5EF4-FFF2-40B4-BE49-F238E27FC236}">
                <a16:creationId xmlns:a16="http://schemas.microsoft.com/office/drawing/2014/main" id="{CDD4A3DE-1793-C341-0FA9-2083CDD1F2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349" y="3850383"/>
            <a:ext cx="4680310" cy="2329528"/>
          </a:xfrm>
          <a:prstGeom prst="rect">
            <a:avLst/>
          </a:prstGeom>
          <a:ln>
            <a:solidFill>
              <a:schemeClr val="tx1">
                <a:lumMod val="75000"/>
                <a:lumOff val="25000"/>
              </a:schemeClr>
            </a:solidFill>
          </a:ln>
        </p:spPr>
      </p:pic>
      <p:pic>
        <p:nvPicPr>
          <p:cNvPr id="20" name="Picture 19">
            <a:extLst>
              <a:ext uri="{FF2B5EF4-FFF2-40B4-BE49-F238E27FC236}">
                <a16:creationId xmlns:a16="http://schemas.microsoft.com/office/drawing/2014/main" id="{56B17D06-E42F-82C1-F4B4-C66F9850DA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3412" y="7419257"/>
            <a:ext cx="3255796" cy="1593796"/>
          </a:xfrm>
          <a:prstGeom prst="rect">
            <a:avLst/>
          </a:prstGeom>
        </p:spPr>
      </p:pic>
      <p:sp>
        <p:nvSpPr>
          <p:cNvPr id="21" name="TextBox 20">
            <a:extLst>
              <a:ext uri="{FF2B5EF4-FFF2-40B4-BE49-F238E27FC236}">
                <a16:creationId xmlns:a16="http://schemas.microsoft.com/office/drawing/2014/main" id="{EBFD19ED-EAA0-BD9B-1E92-214F8E0F9AC1}"/>
              </a:ext>
            </a:extLst>
          </p:cNvPr>
          <p:cNvSpPr txBox="1"/>
          <p:nvPr/>
        </p:nvSpPr>
        <p:spPr>
          <a:xfrm>
            <a:off x="0" y="-4320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DV : Q&amp;A : Notes</a:t>
            </a:r>
            <a:endParaRPr lang="en-AU"/>
          </a:p>
        </p:txBody>
      </p:sp>
    </p:spTree>
    <p:extLst>
      <p:ext uri="{BB962C8B-B14F-4D97-AF65-F5344CB8AC3E}">
        <p14:creationId xmlns:p14="http://schemas.microsoft.com/office/powerpoint/2010/main" val="1499709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8ADE-50DC-8A38-72CC-031163EA71D3}"/>
              </a:ext>
            </a:extLst>
          </p:cNvPr>
          <p:cNvSpPr>
            <a:spLocks noGrp="1"/>
          </p:cNvSpPr>
          <p:nvPr>
            <p:ph type="title"/>
          </p:nvPr>
        </p:nvSpPr>
        <p:spPr/>
        <p:txBody>
          <a:bodyPr>
            <a:normAutofit/>
          </a:bodyPr>
          <a:lstStyle/>
          <a:p>
            <a:r>
              <a:rPr lang="en-AU">
                <a:solidFill>
                  <a:srgbClr val="0070C0"/>
                </a:solidFill>
                <a:latin typeface="Arial"/>
                <a:cs typeface="Arial"/>
              </a:rPr>
              <a:t>1 – Listen &amp; Convert : Digital RF Hardware </a:t>
            </a:r>
            <a:endParaRPr lang="en-AU"/>
          </a:p>
        </p:txBody>
      </p:sp>
      <p:sp>
        <p:nvSpPr>
          <p:cNvPr id="3" name="TextBox 2">
            <a:extLst>
              <a:ext uri="{FF2B5EF4-FFF2-40B4-BE49-F238E27FC236}">
                <a16:creationId xmlns:a16="http://schemas.microsoft.com/office/drawing/2014/main" id="{398C64BB-57D3-31D4-6B42-72F85B7F12DF}"/>
              </a:ext>
            </a:extLst>
          </p:cNvPr>
          <p:cNvSpPr txBox="1"/>
          <p:nvPr/>
        </p:nvSpPr>
        <p:spPr>
          <a:xfrm>
            <a:off x="520700" y="1552676"/>
            <a:ext cx="5351084" cy="1016020"/>
          </a:xfrm>
          <a:prstGeom prst="rect">
            <a:avLst/>
          </a:prstGeom>
          <a:ln>
            <a:solidFill>
              <a:srgbClr val="0070C0"/>
            </a:solidFill>
          </a:ln>
        </p:spPr>
        <p:txBody>
          <a:bodyPr vert="horz" lIns="91440" tIns="45720" rIns="91440" bIns="45720" rtlCol="0" anchor="t">
            <a:normAutofit fontScale="85000" lnSpcReduction="20000"/>
          </a:bodyPr>
          <a:lstStyle/>
          <a:p>
            <a:pPr defTabSz="914400">
              <a:lnSpc>
                <a:spcPct val="134000"/>
              </a:lnSpc>
              <a:spcBef>
                <a:spcPts val="1000"/>
              </a:spcBef>
              <a:defRPr/>
            </a:pPr>
            <a:r>
              <a:rPr lang="en-AU">
                <a:solidFill>
                  <a:srgbClr val="0070C0"/>
                </a:solidFill>
                <a:latin typeface="Arial"/>
                <a:cs typeface="Arial"/>
              </a:rPr>
              <a:t>Phase‑coherent multi‑element SDR antenna array for accurate bearing and range estimation</a:t>
            </a:r>
          </a:p>
          <a:p>
            <a:pPr defTabSz="914400">
              <a:lnSpc>
                <a:spcPct val="134000"/>
              </a:lnSpc>
              <a:spcBef>
                <a:spcPts val="1000"/>
              </a:spcBef>
              <a:defRPr/>
            </a:pPr>
            <a:r>
              <a:rPr lang="en-AU">
                <a:solidFill>
                  <a:srgbClr val="0070C0"/>
                </a:solidFill>
                <a:latin typeface="Arial"/>
                <a:cs typeface="Arial"/>
              </a:rPr>
              <a:t>Exiting and proven.</a:t>
            </a:r>
            <a:endParaRPr lang="en-US">
              <a:solidFill>
                <a:srgbClr val="0070C0"/>
              </a:solidFill>
              <a:latin typeface="Arial"/>
              <a:cs typeface="Arial"/>
            </a:endParaRPr>
          </a:p>
        </p:txBody>
      </p:sp>
      <p:pic>
        <p:nvPicPr>
          <p:cNvPr id="4" name="Picture 3" descr="A diagram of a communication system&#10;&#10;AI-generated content may be incorrect.">
            <a:extLst>
              <a:ext uri="{FF2B5EF4-FFF2-40B4-BE49-F238E27FC236}">
                <a16:creationId xmlns:a16="http://schemas.microsoft.com/office/drawing/2014/main" id="{5542D100-E8CA-3EB3-2E00-C20DE1930DEE}"/>
              </a:ext>
            </a:extLst>
          </p:cNvPr>
          <p:cNvPicPr>
            <a:picLocks noChangeAspect="1"/>
          </p:cNvPicPr>
          <p:nvPr/>
        </p:nvPicPr>
        <p:blipFill>
          <a:blip r:embed="rId3"/>
          <a:stretch>
            <a:fillRect/>
          </a:stretch>
        </p:blipFill>
        <p:spPr>
          <a:xfrm>
            <a:off x="1395799" y="2697169"/>
            <a:ext cx="3223062" cy="1707422"/>
          </a:xfrm>
          <a:prstGeom prst="rect">
            <a:avLst/>
          </a:prstGeom>
        </p:spPr>
      </p:pic>
      <p:pic>
        <p:nvPicPr>
          <p:cNvPr id="6" name="Picture 5">
            <a:extLst>
              <a:ext uri="{FF2B5EF4-FFF2-40B4-BE49-F238E27FC236}">
                <a16:creationId xmlns:a16="http://schemas.microsoft.com/office/drawing/2014/main" id="{43B8FDAD-24D7-3EC4-084F-349CE5185AE5}"/>
              </a:ext>
            </a:extLst>
          </p:cNvPr>
          <p:cNvPicPr>
            <a:picLocks noChangeAspect="1"/>
          </p:cNvPicPr>
          <p:nvPr/>
        </p:nvPicPr>
        <p:blipFill>
          <a:blip r:embed="rId4"/>
          <a:stretch>
            <a:fillRect/>
          </a:stretch>
        </p:blipFill>
        <p:spPr>
          <a:xfrm>
            <a:off x="6149577" y="1629457"/>
            <a:ext cx="5351084" cy="4624840"/>
          </a:xfrm>
          <a:prstGeom prst="rect">
            <a:avLst/>
          </a:prstGeom>
        </p:spPr>
      </p:pic>
      <p:pic>
        <p:nvPicPr>
          <p:cNvPr id="7" name="Picture 6">
            <a:extLst>
              <a:ext uri="{FF2B5EF4-FFF2-40B4-BE49-F238E27FC236}">
                <a16:creationId xmlns:a16="http://schemas.microsoft.com/office/drawing/2014/main" id="{994BC0D0-1E91-3F46-0F4D-82AD4E5B3D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7933" y="4613996"/>
            <a:ext cx="3038794" cy="1707422"/>
          </a:xfrm>
          <a:prstGeom prst="rect">
            <a:avLst/>
          </a:prstGeom>
        </p:spPr>
      </p:pic>
      <p:sp>
        <p:nvSpPr>
          <p:cNvPr id="10" name="TextBox 9">
            <a:extLst>
              <a:ext uri="{FF2B5EF4-FFF2-40B4-BE49-F238E27FC236}">
                <a16:creationId xmlns:a16="http://schemas.microsoft.com/office/drawing/2014/main" id="{4A299104-6051-FC75-EC0E-440925F4EDA4}"/>
              </a:ext>
            </a:extLst>
          </p:cNvPr>
          <p:cNvSpPr txBox="1"/>
          <p:nvPr/>
        </p:nvSpPr>
        <p:spPr>
          <a:xfrm>
            <a:off x="0" y="-4320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DV : Q&amp;A : Notes</a:t>
            </a:r>
            <a:endParaRPr lang="en-AU"/>
          </a:p>
        </p:txBody>
      </p:sp>
    </p:spTree>
    <p:extLst>
      <p:ext uri="{BB962C8B-B14F-4D97-AF65-F5344CB8AC3E}">
        <p14:creationId xmlns:p14="http://schemas.microsoft.com/office/powerpoint/2010/main" val="2885880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02AB8-3474-43AE-38A5-B2E3448E7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CEFC5-6F67-89C9-1316-BEDD5F9ADD70}"/>
              </a:ext>
            </a:extLst>
          </p:cNvPr>
          <p:cNvSpPr>
            <a:spLocks noGrp="1"/>
          </p:cNvSpPr>
          <p:nvPr>
            <p:ph type="title"/>
          </p:nvPr>
        </p:nvSpPr>
        <p:spPr/>
        <p:txBody>
          <a:bodyPr>
            <a:normAutofit/>
          </a:bodyPr>
          <a:lstStyle/>
          <a:p>
            <a:pPr>
              <a:lnSpc>
                <a:spcPct val="134000"/>
              </a:lnSpc>
              <a:defRPr/>
            </a:pPr>
            <a:r>
              <a:rPr lang="en-AU">
                <a:solidFill>
                  <a:srgbClr val="0070C0"/>
                </a:solidFill>
                <a:latin typeface="Arial"/>
                <a:cs typeface="Arial"/>
              </a:rPr>
              <a:t>2 – Think &amp; Decide : Deep Learning </a:t>
            </a:r>
            <a:endParaRPr lang="en-AU" b="0">
              <a:solidFill>
                <a:srgbClr val="0070C0"/>
              </a:solidFill>
            </a:endParaRPr>
          </a:p>
        </p:txBody>
      </p:sp>
      <p:sp>
        <p:nvSpPr>
          <p:cNvPr id="4" name="Text Placeholder 2">
            <a:extLst>
              <a:ext uri="{FF2B5EF4-FFF2-40B4-BE49-F238E27FC236}">
                <a16:creationId xmlns:a16="http://schemas.microsoft.com/office/drawing/2014/main" id="{DE557BCB-914E-FE3F-36CF-4E9BC752BB73}"/>
              </a:ext>
            </a:extLst>
          </p:cNvPr>
          <p:cNvSpPr txBox="1">
            <a:spLocks/>
          </p:cNvSpPr>
          <p:nvPr/>
        </p:nvSpPr>
        <p:spPr>
          <a:xfrm>
            <a:off x="586369" y="1680290"/>
            <a:ext cx="5095332" cy="1023751"/>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800" b="0">
                <a:solidFill>
                  <a:srgbClr val="0070C0"/>
                </a:solidFill>
                <a:latin typeface="Arial"/>
                <a:cs typeface="Arial"/>
              </a:rPr>
              <a:t>SDR I/Q data processing with AI/ML </a:t>
            </a:r>
            <a:endParaRPr lang="en-US">
              <a:solidFill>
                <a:srgbClr val="000000"/>
              </a:solidFill>
            </a:endParaRPr>
          </a:p>
          <a:p>
            <a:pPr>
              <a:lnSpc>
                <a:spcPct val="134000"/>
              </a:lnSpc>
              <a:defRPr/>
            </a:pPr>
            <a:r>
              <a:rPr lang="en-AU" sz="1800" b="0">
                <a:solidFill>
                  <a:srgbClr val="0070C0"/>
                </a:solidFill>
                <a:latin typeface="Arial"/>
                <a:cs typeface="Arial"/>
              </a:rPr>
              <a:t>(e.g., CNNs) for classification, </a:t>
            </a:r>
            <a:endParaRPr lang="en-US"/>
          </a:p>
        </p:txBody>
      </p:sp>
      <p:pic>
        <p:nvPicPr>
          <p:cNvPr id="5" name="Picture 4" descr="A diagram of a machine learning process&#10;&#10;AI-generated content may be incorrect.">
            <a:extLst>
              <a:ext uri="{FF2B5EF4-FFF2-40B4-BE49-F238E27FC236}">
                <a16:creationId xmlns:a16="http://schemas.microsoft.com/office/drawing/2014/main" id="{021AA98B-15EB-6455-1CA6-5034FD6964E1}"/>
              </a:ext>
            </a:extLst>
          </p:cNvPr>
          <p:cNvPicPr>
            <a:picLocks noChangeAspect="1"/>
          </p:cNvPicPr>
          <p:nvPr/>
        </p:nvPicPr>
        <p:blipFill>
          <a:blip r:embed="rId3"/>
          <a:stretch>
            <a:fillRect/>
          </a:stretch>
        </p:blipFill>
        <p:spPr>
          <a:xfrm>
            <a:off x="1403046" y="2843662"/>
            <a:ext cx="4781904" cy="2495634"/>
          </a:xfrm>
          <a:prstGeom prst="rect">
            <a:avLst/>
          </a:prstGeom>
        </p:spPr>
      </p:pic>
      <p:pic>
        <p:nvPicPr>
          <p:cNvPr id="7" name="Picture 6">
            <a:extLst>
              <a:ext uri="{FF2B5EF4-FFF2-40B4-BE49-F238E27FC236}">
                <a16:creationId xmlns:a16="http://schemas.microsoft.com/office/drawing/2014/main" id="{173123ED-F172-DEF9-81D0-EBDA0A1EB1AF}"/>
              </a:ext>
            </a:extLst>
          </p:cNvPr>
          <p:cNvPicPr>
            <a:picLocks noChangeAspect="1"/>
          </p:cNvPicPr>
          <p:nvPr/>
        </p:nvPicPr>
        <p:blipFill>
          <a:blip r:embed="rId4"/>
          <a:stretch>
            <a:fillRect/>
          </a:stretch>
        </p:blipFill>
        <p:spPr>
          <a:xfrm>
            <a:off x="12628509" y="614943"/>
            <a:ext cx="4001818" cy="5225253"/>
          </a:xfrm>
          <a:prstGeom prst="rect">
            <a:avLst/>
          </a:prstGeom>
        </p:spPr>
      </p:pic>
      <p:pic>
        <p:nvPicPr>
          <p:cNvPr id="9" name="Picture 8">
            <a:extLst>
              <a:ext uri="{FF2B5EF4-FFF2-40B4-BE49-F238E27FC236}">
                <a16:creationId xmlns:a16="http://schemas.microsoft.com/office/drawing/2014/main" id="{003A8D7B-473A-C1AB-71ED-F936A504ABD0}"/>
              </a:ext>
            </a:extLst>
          </p:cNvPr>
          <p:cNvPicPr>
            <a:picLocks noChangeAspect="1"/>
          </p:cNvPicPr>
          <p:nvPr/>
        </p:nvPicPr>
        <p:blipFill>
          <a:blip r:embed="rId5"/>
          <a:stretch>
            <a:fillRect/>
          </a:stretch>
        </p:blipFill>
        <p:spPr>
          <a:xfrm>
            <a:off x="7717748" y="1351065"/>
            <a:ext cx="4174977" cy="4859079"/>
          </a:xfrm>
          <a:prstGeom prst="rect">
            <a:avLst/>
          </a:prstGeom>
        </p:spPr>
      </p:pic>
      <p:sp>
        <p:nvSpPr>
          <p:cNvPr id="6" name="TextBox 5">
            <a:extLst>
              <a:ext uri="{FF2B5EF4-FFF2-40B4-BE49-F238E27FC236}">
                <a16:creationId xmlns:a16="http://schemas.microsoft.com/office/drawing/2014/main" id="{846A4C0E-DDE8-C8C5-3E6E-B38180B93215}"/>
              </a:ext>
            </a:extLst>
          </p:cNvPr>
          <p:cNvSpPr txBox="1"/>
          <p:nvPr/>
        </p:nvSpPr>
        <p:spPr>
          <a:xfrm>
            <a:off x="0" y="-4320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DV : Q&amp;A : Notes</a:t>
            </a:r>
            <a:endParaRPr lang="en-AU"/>
          </a:p>
        </p:txBody>
      </p:sp>
    </p:spTree>
    <p:extLst>
      <p:ext uri="{BB962C8B-B14F-4D97-AF65-F5344CB8AC3E}">
        <p14:creationId xmlns:p14="http://schemas.microsoft.com/office/powerpoint/2010/main" val="246397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3" descr="C:\Users\glen.mcdermott1\AppData\Local\Microsoft\Windows\INetCache\Content.MSO\3A01CB49.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4175" y="1422400"/>
            <a:ext cx="33940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4"/>
          <a:srcRect b="22969"/>
          <a:stretch/>
        </p:blipFill>
        <p:spPr>
          <a:xfrm>
            <a:off x="7660845" y="2798038"/>
            <a:ext cx="4627266" cy="3130514"/>
          </a:xfrm>
          <a:prstGeom prst="rect">
            <a:avLst/>
          </a:prstGeom>
        </p:spPr>
      </p:pic>
      <p:sp>
        <p:nvSpPr>
          <p:cNvPr id="5" name="TextBox 4">
            <a:extLst>
              <a:ext uri="{FF2B5EF4-FFF2-40B4-BE49-F238E27FC236}">
                <a16:creationId xmlns:a16="http://schemas.microsoft.com/office/drawing/2014/main" id="{C38D6F34-55F8-AED0-4B94-076967994DF0}"/>
              </a:ext>
            </a:extLst>
          </p:cNvPr>
          <p:cNvSpPr txBox="1"/>
          <p:nvPr/>
        </p:nvSpPr>
        <p:spPr>
          <a:xfrm>
            <a:off x="645756" y="3127276"/>
            <a:ext cx="8040188" cy="2308324"/>
          </a:xfrm>
          <a:prstGeom prst="rect">
            <a:avLst/>
          </a:prstGeom>
          <a:noFill/>
        </p:spPr>
        <p:txBody>
          <a:bodyPr wrap="square" lIns="91440" tIns="45720" rIns="91440" bIns="45720" anchor="t">
            <a:spAutoFit/>
          </a:bodyPr>
          <a:lstStyle/>
          <a:p>
            <a:pPr algn="ctr">
              <a:defRPr/>
            </a:pPr>
            <a:r>
              <a:rPr lang="en-US" sz="4800" b="1" dirty="0">
                <a:solidFill>
                  <a:schemeClr val="accent5"/>
                </a:solidFill>
                <a:latin typeface="Arial"/>
                <a:cs typeface="Arial"/>
              </a:rPr>
              <a:t>S</a:t>
            </a:r>
            <a:r>
              <a:rPr lang="en-US" sz="4800" dirty="0">
                <a:solidFill>
                  <a:schemeClr val="accent5"/>
                </a:solidFill>
                <a:latin typeface="Arial"/>
                <a:cs typeface="Arial"/>
              </a:rPr>
              <a:t>oftware Defined</a:t>
            </a:r>
            <a:endParaRPr lang="en-US" sz="4800" dirty="0">
              <a:solidFill>
                <a:schemeClr val="accent5"/>
              </a:solidFill>
              <a:latin typeface="Arial" panose="020B0604020202020204" pitchFamily="34" charset="0"/>
              <a:cs typeface="Arial" panose="020B0604020202020204" pitchFamily="34" charset="0"/>
            </a:endParaRPr>
          </a:p>
          <a:p>
            <a:pPr algn="ctr">
              <a:defRPr/>
            </a:pPr>
            <a:r>
              <a:rPr lang="en-US" sz="4800" b="1" dirty="0">
                <a:solidFill>
                  <a:schemeClr val="accent6"/>
                </a:solidFill>
                <a:latin typeface="Arial"/>
                <a:cs typeface="Arial"/>
              </a:rPr>
              <a:t>M</a:t>
            </a:r>
            <a:r>
              <a:rPr lang="en-US" sz="4800" dirty="0">
                <a:solidFill>
                  <a:schemeClr val="accent6"/>
                </a:solidFill>
                <a:latin typeface="Arial"/>
                <a:cs typeface="Arial"/>
              </a:rPr>
              <a:t>achine Learning</a:t>
            </a:r>
            <a:endParaRPr lang="en-US" sz="4800" dirty="0">
              <a:solidFill>
                <a:schemeClr val="accent6"/>
              </a:solidFill>
              <a:latin typeface="Arial" panose="020B0604020202020204" pitchFamily="34" charset="0"/>
              <a:cs typeface="Arial" panose="020B0604020202020204" pitchFamily="34" charset="0"/>
            </a:endParaRPr>
          </a:p>
          <a:p>
            <a:pPr algn="ctr">
              <a:defRPr/>
            </a:pPr>
            <a:r>
              <a:rPr lang="en-US" sz="4800" b="1" dirty="0">
                <a:solidFill>
                  <a:srgbClr val="FF0000"/>
                </a:solidFill>
                <a:latin typeface="Arial"/>
                <a:cs typeface="Arial"/>
              </a:rPr>
              <a:t>R</a:t>
            </a:r>
            <a:r>
              <a:rPr lang="en-US" sz="4800" dirty="0">
                <a:solidFill>
                  <a:srgbClr val="FF0000"/>
                </a:solidFill>
                <a:latin typeface="Arial"/>
                <a:cs typeface="Arial"/>
              </a:rPr>
              <a:t>adar</a:t>
            </a:r>
            <a:endParaRPr lang="en-US" sz="48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09C78E7-951B-6C77-815D-CCBA27C948F8}"/>
              </a:ext>
            </a:extLst>
          </p:cNvPr>
          <p:cNvSpPr/>
          <p:nvPr/>
        </p:nvSpPr>
        <p:spPr>
          <a:xfrm>
            <a:off x="1" y="-1"/>
            <a:ext cx="12239678" cy="6978047"/>
          </a:xfrm>
          <a:prstGeom prst="rect">
            <a:avLst/>
          </a:prstGeom>
          <a:gradFill flip="none" rotWithShape="1">
            <a:gsLst>
              <a:gs pos="0">
                <a:schemeClr val="accent4">
                  <a:lumMod val="50000"/>
                  <a:alpha val="34000"/>
                </a:schemeClr>
              </a:gs>
              <a:gs pos="31000">
                <a:schemeClr val="accent4">
                  <a:alpha val="0"/>
                  <a:lumMod val="0"/>
                  <a:lumOff val="100000"/>
                </a:schemeClr>
              </a:gs>
              <a:gs pos="100000">
                <a:schemeClr val="accent6">
                  <a:lumMod val="50000"/>
                  <a:alpha val="47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7761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BA77D90-DF46-9890-1DB6-4A7E3726576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881" b="92469" l="3457" r="98963">
                        <a14:foregroundMark x1="10631" y1="22767" x2="6050" y2="24694"/>
                        <a14:foregroundMark x1="67070" y1="12084" x2="85825" y2="10508"/>
                        <a14:foregroundMark x1="74762" y1="8056" x2="75713" y2="34501"/>
                        <a14:foregroundMark x1="88245" y1="23643" x2="82195" y2="25219"/>
                        <a14:foregroundMark x1="62662" y1="22242" x2="75454" y2="22242"/>
                        <a14:foregroundMark x1="41487" y1="53940" x2="26188" y2="67776"/>
                        <a14:foregroundMark x1="26188" y1="67776" x2="41573" y2="54466"/>
                        <a14:foregroundMark x1="41573" y1="54466" x2="35955" y2="54991"/>
                        <a14:foregroundMark x1="38634" y1="92119" x2="36214" y2="90193"/>
                        <a14:foregroundMark x1="61711" y1="89142" x2="53328" y2="88616"/>
                        <a14:foregroundMark x1="40017" y1="90543" x2="50648" y2="91068"/>
                        <a14:foregroundMark x1="94296" y1="49037" x2="67243" y2="56743"/>
                        <a14:foregroundMark x1="67243" y1="56743" x2="97407" y2="68476"/>
                        <a14:foregroundMark x1="97407" y1="68476" x2="88678" y2="50613"/>
                        <a14:foregroundMark x1="67761" y1="55517" x2="72083" y2="54466"/>
                        <a14:foregroundMark x1="73293" y1="60420" x2="64823" y2="76007"/>
                        <a14:foregroundMark x1="62489" y1="59370" x2="83146" y2="59370"/>
                        <a14:foregroundMark x1="91357" y1="58844" x2="89715" y2="54991"/>
                        <a14:foregroundMark x1="91098" y1="53940" x2="95419" y2="61821"/>
                        <a14:foregroundMark x1="91876" y1="52539" x2="96889" y2="60420"/>
                        <a14:foregroundMark x1="94036" y1="59370" x2="98790" y2="56918"/>
                        <a14:foregroundMark x1="63699" y1="26620" x2="76404" y2="24694"/>
                        <a14:foregroundMark x1="62230" y1="20841" x2="75713" y2="21716"/>
                        <a14:foregroundMark x1="66292" y1="9107" x2="87468" y2="10508"/>
                        <a14:foregroundMark x1="86085" y1="26095" x2="98099" y2="23643"/>
                        <a14:foregroundMark x1="84356" y1="19264" x2="95678" y2="17338"/>
                        <a14:foregroundMark x1="86776" y1="23292" x2="99049" y2="22242"/>
                        <a14:foregroundMark x1="87727" y1="17863" x2="96889" y2="16813"/>
                        <a14:foregroundMark x1="56698" y1="57443" x2="81504" y2="57968"/>
                        <a14:foregroundMark x1="57390" y1="24168" x2="56180" y2="51489"/>
                        <a14:foregroundMark x1="55229" y1="27671" x2="56180" y2="49562"/>
                        <a14:foregroundMark x1="25843" y1="66200" x2="41487" y2="67250"/>
                        <a14:foregroundMark x1="32066" y1="66200" x2="33276" y2="85289"/>
                        <a14:foregroundMark x1="38634" y1="89667" x2="55748" y2="89667"/>
                        <a14:foregroundMark x1="63872" y1="91594" x2="74762" y2="92119"/>
                        <a14:foregroundMark x1="59810" y1="88091" x2="73984" y2="88091"/>
                        <a14:foregroundMark x1="36474" y1="89142" x2="39067" y2="92644"/>
                        <a14:foregroundMark x1="67243" y1="74956" x2="81763" y2="73030"/>
                        <a14:foregroundMark x1="3889" y1="14536" x2="3457" y2="19264"/>
                        <a14:foregroundMark x1="28263" y1="51138" x2="37597" y2="66200"/>
                        <a14:foregroundMark x1="17200" y1="25744" x2="29213" y2="24694"/>
                        <a14:foregroundMark x1="16681" y1="22242" x2="23941" y2="21366"/>
                        <a14:foregroundMark x1="41746" y1="22242" x2="52809" y2="22242"/>
                        <a14:foregroundMark x1="42437" y1="25219" x2="50908" y2="23292"/>
                        <a14:foregroundMark x1="40277" y1="21366" x2="52118" y2="20315"/>
                        <a14:foregroundMark x1="67761" y1="8581" x2="83924" y2="8581"/>
                        <a14:foregroundMark x1="68453" y1="74956" x2="81936" y2="72504"/>
                        <a14:foregroundMark x1="74762" y1="73555" x2="71824" y2="71629"/>
                      </a14:backgroundRemoval>
                    </a14:imgEffect>
                  </a14:imgLayer>
                </a14:imgProps>
              </a:ext>
            </a:extLst>
          </a:blip>
          <a:stretch>
            <a:fillRect/>
          </a:stretch>
        </p:blipFill>
        <p:spPr>
          <a:xfrm>
            <a:off x="731387" y="5230872"/>
            <a:ext cx="2897261" cy="1429850"/>
          </a:xfrm>
          <a:prstGeom prst="rect">
            <a:avLst/>
          </a:prstGeom>
        </p:spPr>
      </p:pic>
      <p:sp>
        <p:nvSpPr>
          <p:cNvPr id="2" name="Title 1">
            <a:extLst>
              <a:ext uri="{FF2B5EF4-FFF2-40B4-BE49-F238E27FC236}">
                <a16:creationId xmlns:a16="http://schemas.microsoft.com/office/drawing/2014/main" id="{7FD8EE18-D0B0-6253-5852-D8615F36D771}"/>
              </a:ext>
            </a:extLst>
          </p:cNvPr>
          <p:cNvSpPr>
            <a:spLocks noGrp="1"/>
          </p:cNvSpPr>
          <p:nvPr>
            <p:ph type="title"/>
          </p:nvPr>
        </p:nvSpPr>
        <p:spPr/>
        <p:txBody>
          <a:bodyPr>
            <a:normAutofit/>
          </a:bodyPr>
          <a:lstStyle/>
          <a:p>
            <a:r>
              <a:rPr lang="en-AU">
                <a:solidFill>
                  <a:srgbClr val="0070C0"/>
                </a:solidFill>
                <a:latin typeface="Arial"/>
                <a:cs typeface="Arial"/>
              </a:rPr>
              <a:t>3 : Scan &amp; Focus : Active Radar  </a:t>
            </a:r>
            <a:endParaRPr lang="en-AU"/>
          </a:p>
        </p:txBody>
      </p:sp>
      <p:sp>
        <p:nvSpPr>
          <p:cNvPr id="3" name="Text Placeholder 2">
            <a:extLst>
              <a:ext uri="{FF2B5EF4-FFF2-40B4-BE49-F238E27FC236}">
                <a16:creationId xmlns:a16="http://schemas.microsoft.com/office/drawing/2014/main" id="{DB060088-9E0F-171A-D056-352F94C47922}"/>
              </a:ext>
            </a:extLst>
          </p:cNvPr>
          <p:cNvSpPr txBox="1">
            <a:spLocks/>
          </p:cNvSpPr>
          <p:nvPr/>
        </p:nvSpPr>
        <p:spPr>
          <a:xfrm>
            <a:off x="661586" y="1526709"/>
            <a:ext cx="3586403" cy="1314213"/>
          </a:xfrm>
          <a:prstGeom prst="rect">
            <a:avLst/>
          </a:prstGeom>
          <a:ln>
            <a:solidFill>
              <a:srgbClr val="0070C0"/>
            </a:solidFill>
          </a:ln>
        </p:spPr>
        <p:txBody>
          <a:bodyPr vert="horz" lIns="91440" tIns="45720" rIns="91440" bIns="45720" rtlCol="0" anchor="t">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800" b="0">
                <a:solidFill>
                  <a:srgbClr val="0070C0"/>
                </a:solidFill>
                <a:latin typeface="Arial"/>
                <a:cs typeface="Arial"/>
              </a:rPr>
              <a:t>SDR Transmit Codecs : </a:t>
            </a:r>
          </a:p>
          <a:p>
            <a:pPr>
              <a:lnSpc>
                <a:spcPct val="134000"/>
              </a:lnSpc>
              <a:defRPr/>
            </a:pPr>
            <a:r>
              <a:rPr lang="en-AU" sz="1800" b="0">
                <a:solidFill>
                  <a:srgbClr val="0070C0"/>
                </a:solidFill>
                <a:latin typeface="Arial"/>
                <a:cs typeface="Arial"/>
              </a:rPr>
              <a:t>DCMCW</a:t>
            </a:r>
          </a:p>
          <a:p>
            <a:pPr>
              <a:lnSpc>
                <a:spcPct val="134000"/>
              </a:lnSpc>
              <a:defRPr/>
            </a:pPr>
            <a:r>
              <a:rPr lang="en-AU" sz="1800" b="0">
                <a:solidFill>
                  <a:srgbClr val="0070C0"/>
                </a:solidFill>
                <a:latin typeface="Arial"/>
                <a:cs typeface="Arial"/>
              </a:rPr>
              <a:t>Pulse, phased array, FMCW, AESA, beam forming</a:t>
            </a:r>
          </a:p>
        </p:txBody>
      </p:sp>
      <p:pic>
        <p:nvPicPr>
          <p:cNvPr id="1026" name="Picture 2">
            <a:extLst>
              <a:ext uri="{FF2B5EF4-FFF2-40B4-BE49-F238E27FC236}">
                <a16:creationId xmlns:a16="http://schemas.microsoft.com/office/drawing/2014/main" id="{11488EB2-4B5C-1081-EEF9-95B59E768D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0779" y="1573132"/>
            <a:ext cx="2263769" cy="1180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7DE0DE-F870-2870-CABF-C3475E892094}"/>
              </a:ext>
            </a:extLst>
          </p:cNvPr>
          <p:cNvPicPr>
            <a:picLocks noChangeAspect="1"/>
          </p:cNvPicPr>
          <p:nvPr/>
        </p:nvPicPr>
        <p:blipFill>
          <a:blip r:embed="rId6"/>
          <a:stretch>
            <a:fillRect/>
          </a:stretch>
        </p:blipFill>
        <p:spPr>
          <a:xfrm>
            <a:off x="7252034" y="3163785"/>
            <a:ext cx="4586333" cy="2492644"/>
          </a:xfrm>
          <a:prstGeom prst="rect">
            <a:avLst/>
          </a:prstGeom>
        </p:spPr>
      </p:pic>
      <p:sp>
        <p:nvSpPr>
          <p:cNvPr id="5" name="TextBox 4">
            <a:extLst>
              <a:ext uri="{FF2B5EF4-FFF2-40B4-BE49-F238E27FC236}">
                <a16:creationId xmlns:a16="http://schemas.microsoft.com/office/drawing/2014/main" id="{905B9F49-0E14-5BB6-28EC-AE74BDDC27D8}"/>
              </a:ext>
            </a:extLst>
          </p:cNvPr>
          <p:cNvSpPr txBox="1"/>
          <p:nvPr/>
        </p:nvSpPr>
        <p:spPr>
          <a:xfrm>
            <a:off x="438004" y="163158"/>
            <a:ext cx="6097162" cy="369332"/>
          </a:xfrm>
          <a:prstGeom prst="rect">
            <a:avLst/>
          </a:prstGeom>
          <a:noFill/>
        </p:spPr>
        <p:txBody>
          <a:bodyPr wrap="square">
            <a:spAutoFit/>
          </a:bodyPr>
          <a:lstStyle/>
          <a:p>
            <a:r>
              <a:rPr kumimoji="0" lang="en-AU" sz="1800" b="1" i="0" u="none" strike="noStrike" kern="1200" cap="none" spc="0" normalizeH="0" baseline="0" noProof="0">
                <a:ln>
                  <a:noFill/>
                </a:ln>
                <a:effectLst/>
                <a:uLnTx/>
                <a:uFillTx/>
                <a:latin typeface="Arial" panose="020B0604020202020204" pitchFamily="34" charset="0"/>
                <a:ea typeface="+mj-ea"/>
                <a:cs typeface="Arial" panose="020B0604020202020204" pitchFamily="34" charset="0"/>
              </a:rPr>
              <a:t>Q&amp;A : Notes</a:t>
            </a:r>
            <a:endParaRPr lang="en-AU"/>
          </a:p>
        </p:txBody>
      </p:sp>
      <p:pic>
        <p:nvPicPr>
          <p:cNvPr id="19" name="Picture 18">
            <a:extLst>
              <a:ext uri="{FF2B5EF4-FFF2-40B4-BE49-F238E27FC236}">
                <a16:creationId xmlns:a16="http://schemas.microsoft.com/office/drawing/2014/main" id="{9D54908D-72D1-49DC-A8BA-62D6969359C4}"/>
              </a:ext>
            </a:extLst>
          </p:cNvPr>
          <p:cNvPicPr>
            <a:picLocks noChangeAspect="1"/>
          </p:cNvPicPr>
          <p:nvPr/>
        </p:nvPicPr>
        <p:blipFill>
          <a:blip r:embed="rId7"/>
          <a:srcRect t="20465" b="-1"/>
          <a:stretch>
            <a:fillRect/>
          </a:stretch>
        </p:blipFill>
        <p:spPr>
          <a:xfrm>
            <a:off x="7157338" y="731581"/>
            <a:ext cx="4789686" cy="2142836"/>
          </a:xfrm>
          <a:prstGeom prst="rect">
            <a:avLst/>
          </a:prstGeom>
        </p:spPr>
      </p:pic>
      <p:pic>
        <p:nvPicPr>
          <p:cNvPr id="18" name="Picture 17">
            <a:extLst>
              <a:ext uri="{FF2B5EF4-FFF2-40B4-BE49-F238E27FC236}">
                <a16:creationId xmlns:a16="http://schemas.microsoft.com/office/drawing/2014/main" id="{25D2001D-54A0-0837-8B24-4F1E2C1FD718}"/>
              </a:ext>
            </a:extLst>
          </p:cNvPr>
          <p:cNvPicPr>
            <a:picLocks noChangeAspect="1"/>
          </p:cNvPicPr>
          <p:nvPr/>
        </p:nvPicPr>
        <p:blipFill>
          <a:blip r:embed="rId8"/>
          <a:srcRect t="22575" r="51367" b="5396"/>
          <a:stretch>
            <a:fillRect/>
          </a:stretch>
        </p:blipFill>
        <p:spPr>
          <a:xfrm>
            <a:off x="3455882" y="3223483"/>
            <a:ext cx="3515392" cy="2880536"/>
          </a:xfrm>
          <a:prstGeom prst="rect">
            <a:avLst/>
          </a:prstGeom>
        </p:spPr>
      </p:pic>
      <p:pic>
        <p:nvPicPr>
          <p:cNvPr id="7" name="Picture 6">
            <a:extLst>
              <a:ext uri="{FF2B5EF4-FFF2-40B4-BE49-F238E27FC236}">
                <a16:creationId xmlns:a16="http://schemas.microsoft.com/office/drawing/2014/main" id="{784D7FCF-029B-E87B-7D15-66DA0EE4BF9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2734" r="96387">
                        <a14:foregroundMark x1="5566" y1="15625" x2="34863" y2="14844"/>
                        <a14:foregroundMark x1="34863" y1="14844" x2="92871" y2="16211"/>
                        <a14:foregroundMark x1="92871" y1="16211" x2="95410" y2="80273"/>
                        <a14:foregroundMark x1="95410" y1="80273" x2="9375" y2="85059"/>
                        <a14:foregroundMark x1="9375" y1="85059" x2="2832" y2="28516"/>
                        <a14:foregroundMark x1="2832" y1="28516" x2="13965" y2="14355"/>
                        <a14:foregroundMark x1="92090" y1="14551" x2="96387" y2="81836"/>
                      </a14:backgroundRemoval>
                    </a14:imgEffect>
                  </a14:imgLayer>
                </a14:imgProps>
              </a:ext>
            </a:extLst>
          </a:blip>
          <a:stretch>
            <a:fillRect/>
          </a:stretch>
        </p:blipFill>
        <p:spPr>
          <a:xfrm>
            <a:off x="661587" y="2575024"/>
            <a:ext cx="3032138" cy="3032138"/>
          </a:xfrm>
          <a:prstGeom prst="rect">
            <a:avLst/>
          </a:prstGeom>
        </p:spPr>
      </p:pic>
      <p:sp>
        <p:nvSpPr>
          <p:cNvPr id="9" name="TextBox 8">
            <a:extLst>
              <a:ext uri="{FF2B5EF4-FFF2-40B4-BE49-F238E27FC236}">
                <a16:creationId xmlns:a16="http://schemas.microsoft.com/office/drawing/2014/main" id="{32C9BFA9-89A6-2630-B183-F08132A1B72E}"/>
              </a:ext>
            </a:extLst>
          </p:cNvPr>
          <p:cNvSpPr txBox="1"/>
          <p:nvPr/>
        </p:nvSpPr>
        <p:spPr>
          <a:xfrm>
            <a:off x="7252033" y="5668798"/>
            <a:ext cx="4586333" cy="276999"/>
          </a:xfrm>
          <a:prstGeom prst="rect">
            <a:avLst/>
          </a:prstGeom>
          <a:noFill/>
        </p:spPr>
        <p:txBody>
          <a:bodyPr wrap="square">
            <a:spAutoFit/>
          </a:bodyPr>
          <a:lstStyle/>
          <a:p>
            <a:pPr algn="ctr"/>
            <a:r>
              <a:rPr lang="en-US" sz="1200">
                <a:hlinkClick r:id="rId11"/>
              </a:rPr>
              <a:t>Build a Passive Radar With Software-Defined Radio - IEEE Spectrum</a:t>
            </a:r>
            <a:endParaRPr lang="en-AU" sz="1200"/>
          </a:p>
        </p:txBody>
      </p:sp>
      <p:pic>
        <p:nvPicPr>
          <p:cNvPr id="11" name="Picture 10">
            <a:extLst>
              <a:ext uri="{FF2B5EF4-FFF2-40B4-BE49-F238E27FC236}">
                <a16:creationId xmlns:a16="http://schemas.microsoft.com/office/drawing/2014/main" id="{4AE24B36-8881-3A8D-9DC5-DB88F24671BB}"/>
              </a:ext>
            </a:extLst>
          </p:cNvPr>
          <p:cNvPicPr>
            <a:picLocks noChangeAspect="1"/>
          </p:cNvPicPr>
          <p:nvPr/>
        </p:nvPicPr>
        <p:blipFill>
          <a:blip r:embed="rId12"/>
          <a:stretch>
            <a:fillRect/>
          </a:stretch>
        </p:blipFill>
        <p:spPr>
          <a:xfrm>
            <a:off x="277815" y="7456295"/>
            <a:ext cx="2743890" cy="2041056"/>
          </a:xfrm>
          <a:prstGeom prst="rect">
            <a:avLst/>
          </a:prstGeom>
        </p:spPr>
      </p:pic>
      <p:pic>
        <p:nvPicPr>
          <p:cNvPr id="13" name="Picture 12">
            <a:extLst>
              <a:ext uri="{FF2B5EF4-FFF2-40B4-BE49-F238E27FC236}">
                <a16:creationId xmlns:a16="http://schemas.microsoft.com/office/drawing/2014/main" id="{BF509B2A-3F5C-6E44-CD9A-C6DB86A993F4}"/>
              </a:ext>
            </a:extLst>
          </p:cNvPr>
          <p:cNvPicPr>
            <a:picLocks noChangeAspect="1"/>
          </p:cNvPicPr>
          <p:nvPr/>
        </p:nvPicPr>
        <p:blipFill>
          <a:blip r:embed="rId13"/>
          <a:stretch>
            <a:fillRect/>
          </a:stretch>
        </p:blipFill>
        <p:spPr>
          <a:xfrm>
            <a:off x="3234105" y="7456295"/>
            <a:ext cx="3110854" cy="2045935"/>
          </a:xfrm>
          <a:prstGeom prst="rect">
            <a:avLst/>
          </a:prstGeom>
        </p:spPr>
      </p:pic>
      <p:sp>
        <p:nvSpPr>
          <p:cNvPr id="17" name="TextBox 16">
            <a:extLst>
              <a:ext uri="{FF2B5EF4-FFF2-40B4-BE49-F238E27FC236}">
                <a16:creationId xmlns:a16="http://schemas.microsoft.com/office/drawing/2014/main" id="{9E79817C-48E1-0331-465C-D7F0D412E5B9}"/>
              </a:ext>
            </a:extLst>
          </p:cNvPr>
          <p:cNvSpPr txBox="1"/>
          <p:nvPr/>
        </p:nvSpPr>
        <p:spPr>
          <a:xfrm>
            <a:off x="6664301" y="8107491"/>
            <a:ext cx="6097162" cy="369332"/>
          </a:xfrm>
          <a:prstGeom prst="rect">
            <a:avLst/>
          </a:prstGeom>
          <a:noFill/>
        </p:spPr>
        <p:txBody>
          <a:bodyPr wrap="square">
            <a:spAutoFit/>
          </a:bodyPr>
          <a:lstStyle/>
          <a:p>
            <a:r>
              <a:rPr lang="en-AU">
                <a:hlinkClick r:id="rId14"/>
              </a:rPr>
              <a:t>FMCW Radar - </a:t>
            </a:r>
            <a:r>
              <a:rPr lang="en-AU" err="1">
                <a:hlinkClick r:id="rId14"/>
              </a:rPr>
              <a:t>GeeksforGeeks</a:t>
            </a:r>
            <a:endParaRPr lang="en-AU"/>
          </a:p>
        </p:txBody>
      </p:sp>
      <p:sp>
        <p:nvSpPr>
          <p:cNvPr id="21" name="TextBox 20">
            <a:extLst>
              <a:ext uri="{FF2B5EF4-FFF2-40B4-BE49-F238E27FC236}">
                <a16:creationId xmlns:a16="http://schemas.microsoft.com/office/drawing/2014/main" id="{E798DF36-34CB-D5C2-5E5C-68264D86DCCC}"/>
              </a:ext>
            </a:extLst>
          </p:cNvPr>
          <p:cNvSpPr txBox="1"/>
          <p:nvPr/>
        </p:nvSpPr>
        <p:spPr>
          <a:xfrm>
            <a:off x="6664301" y="8713734"/>
            <a:ext cx="6379858" cy="369332"/>
          </a:xfrm>
          <a:prstGeom prst="rect">
            <a:avLst/>
          </a:prstGeom>
          <a:noFill/>
        </p:spPr>
        <p:txBody>
          <a:bodyPr wrap="square">
            <a:spAutoFit/>
          </a:bodyPr>
          <a:lstStyle/>
          <a:p>
            <a:r>
              <a:rPr lang="en-AU" b="0" i="0">
                <a:effectLst/>
                <a:latin typeface="Roboto" panose="02000000000000000000" pitchFamily="2" charset="0"/>
              </a:rPr>
              <a:t>AESA radar (Active Electronically Scanned Array) </a:t>
            </a:r>
            <a:endParaRPr lang="en-AU"/>
          </a:p>
        </p:txBody>
      </p:sp>
      <p:pic>
        <p:nvPicPr>
          <p:cNvPr id="23" name="Picture 22">
            <a:extLst>
              <a:ext uri="{FF2B5EF4-FFF2-40B4-BE49-F238E27FC236}">
                <a16:creationId xmlns:a16="http://schemas.microsoft.com/office/drawing/2014/main" id="{5C2F7067-8781-FE55-6E04-E00213A9EA79}"/>
              </a:ext>
            </a:extLst>
          </p:cNvPr>
          <p:cNvPicPr>
            <a:picLocks noChangeAspect="1"/>
          </p:cNvPicPr>
          <p:nvPr/>
        </p:nvPicPr>
        <p:blipFill>
          <a:blip r:embed="rId15"/>
          <a:stretch>
            <a:fillRect/>
          </a:stretch>
        </p:blipFill>
        <p:spPr>
          <a:xfrm>
            <a:off x="6557359" y="9255682"/>
            <a:ext cx="2685089" cy="2000205"/>
          </a:xfrm>
          <a:prstGeom prst="rect">
            <a:avLst/>
          </a:prstGeom>
        </p:spPr>
      </p:pic>
      <p:pic>
        <p:nvPicPr>
          <p:cNvPr id="25" name="Picture 24">
            <a:extLst>
              <a:ext uri="{FF2B5EF4-FFF2-40B4-BE49-F238E27FC236}">
                <a16:creationId xmlns:a16="http://schemas.microsoft.com/office/drawing/2014/main" id="{5E33579A-3DBE-1CB4-61CC-560E4CC5FCAC}"/>
              </a:ext>
            </a:extLst>
          </p:cNvPr>
          <p:cNvPicPr>
            <a:picLocks noChangeAspect="1"/>
          </p:cNvPicPr>
          <p:nvPr/>
        </p:nvPicPr>
        <p:blipFill>
          <a:blip r:embed="rId16"/>
          <a:stretch>
            <a:fillRect/>
          </a:stretch>
        </p:blipFill>
        <p:spPr>
          <a:xfrm>
            <a:off x="285892" y="9677332"/>
            <a:ext cx="4893382" cy="2188618"/>
          </a:xfrm>
          <a:prstGeom prst="rect">
            <a:avLst/>
          </a:prstGeom>
        </p:spPr>
      </p:pic>
      <p:sp>
        <p:nvSpPr>
          <p:cNvPr id="27" name="TextBox 26">
            <a:extLst>
              <a:ext uri="{FF2B5EF4-FFF2-40B4-BE49-F238E27FC236}">
                <a16:creationId xmlns:a16="http://schemas.microsoft.com/office/drawing/2014/main" id="{A07DEDCE-61D0-F137-272B-F0692A20CE97}"/>
              </a:ext>
            </a:extLst>
          </p:cNvPr>
          <p:cNvSpPr txBox="1"/>
          <p:nvPr/>
        </p:nvSpPr>
        <p:spPr>
          <a:xfrm>
            <a:off x="6557359" y="7579937"/>
            <a:ext cx="3166781" cy="369332"/>
          </a:xfrm>
          <a:prstGeom prst="rect">
            <a:avLst/>
          </a:prstGeom>
          <a:noFill/>
        </p:spPr>
        <p:txBody>
          <a:bodyPr wrap="square">
            <a:spAutoFit/>
          </a:bodyPr>
          <a:lstStyle/>
          <a:p>
            <a:pPr algn="ctr"/>
            <a:r>
              <a:rPr lang="en-AU" err="1">
                <a:hlinkClick r:id="rId17"/>
              </a:rPr>
              <a:t>TimonPetermann</a:t>
            </a:r>
            <a:r>
              <a:rPr lang="en-AU">
                <a:hlinkClick r:id="rId17"/>
              </a:rPr>
              <a:t>/SDR-Radar</a:t>
            </a:r>
            <a:endParaRPr lang="en-AU"/>
          </a:p>
        </p:txBody>
      </p:sp>
    </p:spTree>
    <p:extLst>
      <p:ext uri="{BB962C8B-B14F-4D97-AF65-F5344CB8AC3E}">
        <p14:creationId xmlns:p14="http://schemas.microsoft.com/office/powerpoint/2010/main" val="1248336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6A0F-BEF8-760D-B699-27DC1B8A6D63}"/>
              </a:ext>
            </a:extLst>
          </p:cNvPr>
          <p:cNvSpPr>
            <a:spLocks noGrp="1"/>
          </p:cNvSpPr>
          <p:nvPr>
            <p:ph type="title"/>
          </p:nvPr>
        </p:nvSpPr>
        <p:spPr/>
        <p:txBody>
          <a:bodyPr/>
          <a:lstStyle/>
          <a:p>
            <a:r>
              <a:rPr lang="en-AU"/>
              <a:t>Innovation : Exercise duration</a:t>
            </a:r>
          </a:p>
        </p:txBody>
      </p:sp>
      <p:pic>
        <p:nvPicPr>
          <p:cNvPr id="2050" name="Picture 2">
            <a:extLst>
              <a:ext uri="{FF2B5EF4-FFF2-40B4-BE49-F238E27FC236}">
                <a16:creationId xmlns:a16="http://schemas.microsoft.com/office/drawing/2014/main" id="{F420C88D-446B-89BD-2A6F-C1DEBD2BD2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226" y="2924682"/>
            <a:ext cx="4376643" cy="26347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5C2BEA-7500-E56D-281D-1B1B8D0E0103}"/>
              </a:ext>
            </a:extLst>
          </p:cNvPr>
          <p:cNvPicPr>
            <a:picLocks noChangeAspect="1"/>
          </p:cNvPicPr>
          <p:nvPr/>
        </p:nvPicPr>
        <p:blipFill>
          <a:blip r:embed="rId3"/>
          <a:stretch>
            <a:fillRect/>
          </a:stretch>
        </p:blipFill>
        <p:spPr>
          <a:xfrm>
            <a:off x="5082933" y="2924682"/>
            <a:ext cx="6661060" cy="2540778"/>
          </a:xfrm>
          <a:prstGeom prst="rect">
            <a:avLst/>
          </a:prstGeom>
        </p:spPr>
      </p:pic>
    </p:spTree>
    <p:extLst>
      <p:ext uri="{BB962C8B-B14F-4D97-AF65-F5344CB8AC3E}">
        <p14:creationId xmlns:p14="http://schemas.microsoft.com/office/powerpoint/2010/main" val="3348629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0B512-CACC-B91E-404B-D44C0AC96ED7}"/>
              </a:ext>
            </a:extLst>
          </p:cNvPr>
          <p:cNvSpPr>
            <a:spLocks noGrp="1"/>
          </p:cNvSpPr>
          <p:nvPr>
            <p:ph type="title"/>
          </p:nvPr>
        </p:nvSpPr>
        <p:spPr/>
        <p:txBody>
          <a:bodyPr/>
          <a:lstStyle/>
          <a:p>
            <a:r>
              <a:rPr lang="en-AU"/>
              <a:t>Old PSS Systems</a:t>
            </a:r>
          </a:p>
        </p:txBody>
      </p:sp>
      <p:sp>
        <p:nvSpPr>
          <p:cNvPr id="3" name="Rectangle 1">
            <a:extLst>
              <a:ext uri="{FF2B5EF4-FFF2-40B4-BE49-F238E27FC236}">
                <a16:creationId xmlns:a16="http://schemas.microsoft.com/office/drawing/2014/main" id="{7D848109-23C1-E6F9-95F8-397B90637512}"/>
              </a:ext>
            </a:extLst>
          </p:cNvPr>
          <p:cNvSpPr>
            <a:spLocks noChangeArrowheads="1"/>
          </p:cNvSpPr>
          <p:nvPr/>
        </p:nvSpPr>
        <p:spPr bwMode="auto">
          <a:xfrm>
            <a:off x="583528" y="1797381"/>
            <a:ext cx="5227393"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Australian Army’s PPSS (Patrol Persistent Surveillance System) 2014 </a:t>
            </a:r>
            <a:endParaRPr kumimoji="0" lang="en-AU"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100" b="0" i="0" u="none" strike="noStrike" cap="none" normalizeH="0" baseline="0">
                <a:ln>
                  <a:noFill/>
                </a:ln>
                <a:solidFill>
                  <a:srgbClr val="467886"/>
                </a:solidFill>
                <a:effectLst/>
                <a:latin typeface="Calibri" panose="020F0502020204030204" pitchFamily="34" charset="0"/>
                <a:cs typeface="Calibri" panose="020F0502020204030204" pitchFamily="34" charset="0"/>
                <a:hlinkClick r:id="rId2"/>
              </a:rPr>
              <a:t>Rockwell Collins selected by Australian Army to provide “eyes and ears” for soldiers - APDR</a:t>
            </a:r>
            <a:r>
              <a:rPr kumimoji="0" lang="en-AU"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AU" altLang="en-US" sz="1800" b="0" i="0" u="none" strike="noStrike" cap="none" normalizeH="0" baseline="0">
              <a:ln>
                <a:noFill/>
              </a:ln>
              <a:solidFill>
                <a:schemeClr val="tx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6BA5CB02-6E2E-739B-D53A-29954E75C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28" y="2278729"/>
            <a:ext cx="2676525" cy="21812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BE7E9E3-A1C8-8045-ADA1-C7C90CF76D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1111" y="2552268"/>
            <a:ext cx="6712580" cy="319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38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0FB2-E8DB-818C-B36A-0EA82BC8305D}"/>
              </a:ext>
            </a:extLst>
          </p:cNvPr>
          <p:cNvSpPr>
            <a:spLocks noGrp="1"/>
          </p:cNvSpPr>
          <p:nvPr>
            <p:ph type="title"/>
          </p:nvPr>
        </p:nvSpPr>
        <p:spPr/>
        <p:txBody>
          <a:bodyPr/>
          <a:lstStyle/>
          <a:p>
            <a:r>
              <a:rPr lang="en-AU" b="0">
                <a:solidFill>
                  <a:srgbClr val="000000"/>
                </a:solidFill>
                <a:latin typeface="Calibri" panose="020F0502020204030204" pitchFamily="34" charset="0"/>
              </a:rPr>
              <a:t>Grant Opportunity</a:t>
            </a:r>
            <a:endParaRPr lang="en-AU"/>
          </a:p>
        </p:txBody>
      </p:sp>
      <p:sp>
        <p:nvSpPr>
          <p:cNvPr id="4" name="TextBox 3">
            <a:extLst>
              <a:ext uri="{FF2B5EF4-FFF2-40B4-BE49-F238E27FC236}">
                <a16:creationId xmlns:a16="http://schemas.microsoft.com/office/drawing/2014/main" id="{70C6A891-17C8-98F8-2583-8AC00EFBE563}"/>
              </a:ext>
            </a:extLst>
          </p:cNvPr>
          <p:cNvSpPr txBox="1"/>
          <p:nvPr/>
        </p:nvSpPr>
        <p:spPr>
          <a:xfrm>
            <a:off x="684055" y="1591475"/>
            <a:ext cx="11556806" cy="4616648"/>
          </a:xfrm>
          <a:prstGeom prst="rect">
            <a:avLst/>
          </a:prstGeom>
          <a:noFill/>
        </p:spPr>
        <p:txBody>
          <a:bodyPr wrap="square">
            <a:spAutoFit/>
          </a:bodyPr>
          <a:lstStyle/>
          <a:p>
            <a:pPr algn="l" rtl="0" fontAlgn="base">
              <a:buNone/>
            </a:pPr>
            <a:r>
              <a:rPr lang="en-AU" sz="1800" b="0" i="0" u="none" strike="noStrike">
                <a:solidFill>
                  <a:srgbClr val="000000"/>
                </a:solidFill>
                <a:effectLst/>
                <a:latin typeface="Calibri" panose="020F0502020204030204" pitchFamily="34" charset="0"/>
              </a:rPr>
              <a:t>National Intelligence Discovery Grants (NIDG) </a:t>
            </a:r>
            <a:r>
              <a:rPr lang="en-AU" sz="1800" b="0" i="0" u="none" strike="noStrike">
                <a:solidFill>
                  <a:srgbClr val="000000"/>
                </a:solidFill>
                <a:effectLst/>
                <a:latin typeface="Segoe UI Emoji" panose="020B0502040204020203" pitchFamily="34" charset="0"/>
              </a:rPr>
              <a:t>🚨</a:t>
            </a:r>
            <a:r>
              <a:rPr lang="en-AU" sz="1800" b="0" i="0">
                <a:solidFill>
                  <a:srgbClr val="000000"/>
                </a:solidFill>
                <a:effectLst/>
                <a:latin typeface="Segoe UI Emoji" panose="020B0502040204020203"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Calibri" panose="020F0502020204030204" pitchFamily="34" charset="0"/>
              </a:rPr>
              <a:t>The Australian Research Council (ARC), on behalf of the </a:t>
            </a:r>
            <a:r>
              <a:rPr lang="en-AU" sz="1600" b="0" i="0" u="none" strike="noStrike">
                <a:solidFill>
                  <a:srgbClr val="467886"/>
                </a:solidFill>
                <a:effectLst/>
                <a:latin typeface="-apple-system"/>
                <a:hlinkClick r:id="rId3"/>
              </a:rPr>
              <a:t>Office of National Intelligence</a:t>
            </a:r>
            <a:r>
              <a:rPr lang="en-AU" sz="1800" b="0" i="0" u="none" strike="noStrike">
                <a:solidFill>
                  <a:srgbClr val="000000"/>
                </a:solidFill>
                <a:effectLst/>
                <a:latin typeface="Calibri" panose="020F0502020204030204" pitchFamily="34" charset="0"/>
              </a:rPr>
              <a:t> (ONI), has opened an Expression of Interest for the NIDG program. </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a:solidFill>
                  <a:srgbClr val="000000"/>
                </a:solidFill>
                <a:effectLst/>
                <a:latin typeface="Segoe UI Emoji" panose="020B0502040204020203"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Up to $800,000 is available for projects that tackle one of the following priority challenges:</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Space-based technologies</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2000" b="1" i="0" u="none" strike="noStrike">
                <a:solidFill>
                  <a:srgbClr val="000000"/>
                </a:solidFill>
                <a:effectLst/>
                <a:latin typeface="Segoe UI Emoji" panose="020B0502040204020203" pitchFamily="34" charset="0"/>
              </a:rPr>
              <a:t>🕵️</a:t>
            </a:r>
            <a:r>
              <a:rPr lang="en-AU" sz="2000" b="1" i="0" u="none" strike="noStrike">
                <a:solidFill>
                  <a:srgbClr val="000000"/>
                </a:solidFill>
                <a:effectLst/>
                <a:latin typeface="Calibri" panose="020F0502020204030204" pitchFamily="34" charset="0"/>
              </a:rPr>
              <a:t> Covert collection</a:t>
            </a:r>
            <a:r>
              <a:rPr lang="en-AU" sz="20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Emerging biological science</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Emerging material science</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Cyber, protective &amp; physical security</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Identity management</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1800" b="0" i="0" u="none" strike="noStrike">
                <a:solidFill>
                  <a:srgbClr val="000000"/>
                </a:solidFill>
                <a:effectLst/>
                <a:latin typeface="Segoe UI Emoji" panose="020B0502040204020203" pitchFamily="34" charset="0"/>
              </a:rPr>
              <a:t>🧠</a:t>
            </a:r>
            <a:r>
              <a:rPr lang="en-AU" sz="1800" b="0" i="0" u="none" strike="noStrike">
                <a:solidFill>
                  <a:srgbClr val="000000"/>
                </a:solidFill>
                <a:effectLst/>
                <a:latin typeface="Calibri" panose="020F0502020204030204" pitchFamily="34" charset="0"/>
              </a:rPr>
              <a:t> Human behaviour &amp; influence operations</a:t>
            </a:r>
            <a:r>
              <a:rPr lang="en-AU" sz="18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2000" b="1" i="0" u="none" strike="noStrike">
                <a:solidFill>
                  <a:srgbClr val="000000"/>
                </a:solidFill>
                <a:effectLst/>
                <a:latin typeface="Segoe UI Emoji" panose="020B0502040204020203" pitchFamily="34" charset="0"/>
              </a:rPr>
              <a:t>📊</a:t>
            </a:r>
            <a:r>
              <a:rPr lang="en-AU" sz="2000" b="1" i="0" u="none" strike="noStrike">
                <a:solidFill>
                  <a:srgbClr val="000000"/>
                </a:solidFill>
                <a:effectLst/>
                <a:latin typeface="Calibri" panose="020F0502020204030204" pitchFamily="34" charset="0"/>
              </a:rPr>
              <a:t> Data-driven &amp; real-time analysis</a:t>
            </a:r>
            <a:r>
              <a:rPr lang="en-AU" sz="20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a:p>
            <a:pPr algn="l" rtl="0" fontAlgn="base">
              <a:buNone/>
            </a:pPr>
            <a:r>
              <a:rPr lang="en-AU" sz="2000" b="1" i="0" u="none" strike="noStrike">
                <a:solidFill>
                  <a:srgbClr val="000000"/>
                </a:solidFill>
                <a:effectLst/>
                <a:latin typeface="Segoe UI Emoji" panose="020B0502040204020203" pitchFamily="34" charset="0"/>
              </a:rPr>
              <a:t>🌍</a:t>
            </a:r>
            <a:r>
              <a:rPr lang="en-AU" sz="2000" b="1" i="0" u="none" strike="noStrike">
                <a:solidFill>
                  <a:srgbClr val="000000"/>
                </a:solidFill>
                <a:effectLst/>
                <a:latin typeface="Calibri" panose="020F0502020204030204" pitchFamily="34" charset="0"/>
              </a:rPr>
              <a:t> Situational awareness &amp; multi-source assessment</a:t>
            </a:r>
            <a:r>
              <a:rPr lang="en-AU" sz="2000" b="0" i="0">
                <a:solidFill>
                  <a:srgbClr val="000000"/>
                </a:solidFill>
                <a:effectLst/>
                <a:latin typeface="Calibri" panose="020F0502020204030204" pitchFamily="34" charset="0"/>
              </a:rPr>
              <a:t> </a:t>
            </a:r>
            <a:endParaRPr lang="en-AU" b="0" i="0">
              <a:solidFill>
                <a:srgbClr val="000000"/>
              </a:solidFill>
              <a:effectLst/>
              <a:latin typeface="Segoe UI" panose="020B0502040204020203" pitchFamily="34" charset="0"/>
            </a:endParaRPr>
          </a:p>
        </p:txBody>
      </p:sp>
      <p:pic>
        <p:nvPicPr>
          <p:cNvPr id="1028" name="Picture 4">
            <a:extLst>
              <a:ext uri="{FF2B5EF4-FFF2-40B4-BE49-F238E27FC236}">
                <a16:creationId xmlns:a16="http://schemas.microsoft.com/office/drawing/2014/main" id="{E40F3EE8-16D5-460A-00FF-46A319BE32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1477" y="2757159"/>
            <a:ext cx="1496467" cy="319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37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latin typeface="Arial"/>
                <a:cs typeface="Arial"/>
              </a:rPr>
              <a:t>Usage</a:t>
            </a:r>
            <a:endParaRPr lang="en-US"/>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ABDA7A6D-CAAA-D4D7-D31D-E50BA9CA26CA}"/>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30" name="Text Placeholder 2">
            <a:extLst>
              <a:ext uri="{FF2B5EF4-FFF2-40B4-BE49-F238E27FC236}">
                <a16:creationId xmlns:a16="http://schemas.microsoft.com/office/drawing/2014/main" id="{F5EEC33B-75F2-D944-7D25-9215392F1952}"/>
              </a:ext>
            </a:extLst>
          </p:cNvPr>
          <p:cNvSpPr txBox="1">
            <a:spLocks/>
          </p:cNvSpPr>
          <p:nvPr/>
        </p:nvSpPr>
        <p:spPr>
          <a:xfrm>
            <a:off x="809770" y="1592581"/>
            <a:ext cx="10577236" cy="491944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34000"/>
              </a:lnSpc>
              <a:buAutoNum type="arabicPeriod"/>
              <a:defRPr/>
            </a:pPr>
            <a:r>
              <a:rPr lang="en-AU" sz="1800" b="0">
                <a:latin typeface="Arial"/>
                <a:cs typeface="Arial"/>
              </a:rPr>
              <a:t>Preparation</a:t>
            </a:r>
            <a:endParaRPr lang="en-AU" sz="1800" b="0"/>
          </a:p>
          <a:p>
            <a:pPr marL="914400" lvl="1" indent="-457200">
              <a:lnSpc>
                <a:spcPct val="134000"/>
              </a:lnSpc>
              <a:buFont typeface="Courier New" panose="020B0604020202020204" pitchFamily="34" charset="0"/>
              <a:buChar char="o"/>
              <a:defRPr/>
            </a:pPr>
            <a:r>
              <a:rPr lang="en-AU" sz="1600">
                <a:latin typeface="Arial"/>
                <a:cs typeface="Arial"/>
              </a:rPr>
              <a:t>Plan deployment</a:t>
            </a:r>
          </a:p>
          <a:p>
            <a:pPr marL="914400" lvl="1" indent="-457200">
              <a:lnSpc>
                <a:spcPct val="134000"/>
              </a:lnSpc>
              <a:buFont typeface="Courier New" panose="020B0604020202020204" pitchFamily="34" charset="0"/>
              <a:buChar char="o"/>
              <a:defRPr/>
            </a:pPr>
            <a:r>
              <a:rPr lang="en-AU" sz="1600">
                <a:latin typeface="Arial"/>
                <a:cs typeface="Arial"/>
              </a:rPr>
              <a:t>Issue equipment</a:t>
            </a:r>
            <a:endParaRPr lang="en-AU">
              <a:latin typeface="Calibri" panose="020F0502020204030204"/>
              <a:ea typeface="Calibri" panose="020F0502020204030204"/>
              <a:cs typeface="Calibri" panose="020F0502020204030204"/>
            </a:endParaRPr>
          </a:p>
          <a:p>
            <a:pPr marL="914400" lvl="1" indent="-457200">
              <a:lnSpc>
                <a:spcPct val="134000"/>
              </a:lnSpc>
              <a:buFont typeface="Courier New" panose="020B0604020202020204" pitchFamily="34" charset="0"/>
              <a:buChar char="o"/>
              <a:defRPr/>
            </a:pPr>
            <a:r>
              <a:rPr lang="en-AU" sz="1600">
                <a:latin typeface="Arial"/>
                <a:ea typeface="Calibri" panose="020F0502020204030204"/>
                <a:cs typeface="Arial"/>
              </a:rPr>
              <a:t>Deploy to location</a:t>
            </a:r>
            <a:endParaRPr lang="en-AU" sz="1600" b="0">
              <a:latin typeface="Arial"/>
              <a:ea typeface="Calibri" panose="020F0502020204030204"/>
              <a:cs typeface="Arial"/>
            </a:endParaRPr>
          </a:p>
          <a:p>
            <a:pPr marL="457200" indent="-457200">
              <a:lnSpc>
                <a:spcPct val="134000"/>
              </a:lnSpc>
              <a:buAutoNum type="arabicPeriod"/>
              <a:defRPr/>
            </a:pPr>
            <a:r>
              <a:rPr lang="en-AU" sz="1800" b="0">
                <a:latin typeface="Arial"/>
                <a:cs typeface="Arial"/>
              </a:rPr>
              <a:t>Deployment</a:t>
            </a:r>
          </a:p>
          <a:p>
            <a:pPr marL="914400" lvl="1" indent="-457200">
              <a:lnSpc>
                <a:spcPct val="134000"/>
              </a:lnSpc>
              <a:buFont typeface="Courier New,monospace" panose="020B0604020202020204" pitchFamily="34" charset="0"/>
              <a:buChar char="o"/>
              <a:defRPr/>
            </a:pPr>
            <a:r>
              <a:rPr lang="en-AU" sz="1600">
                <a:latin typeface="Arial"/>
                <a:cs typeface="Arial"/>
              </a:rPr>
              <a:t>Place nodes in location</a:t>
            </a:r>
          </a:p>
          <a:p>
            <a:pPr marL="914400" lvl="1" indent="-457200">
              <a:lnSpc>
                <a:spcPct val="134000"/>
              </a:lnSpc>
              <a:buFont typeface="Courier New,monospace" panose="020B0604020202020204" pitchFamily="34" charset="0"/>
              <a:buChar char="o"/>
              <a:defRPr/>
            </a:pPr>
            <a:r>
              <a:rPr lang="en-AU" sz="1500">
                <a:latin typeface="Arial"/>
                <a:cs typeface="Arial"/>
              </a:rPr>
              <a:t>Secure to power supply</a:t>
            </a:r>
            <a:endParaRPr lang="en-US" sz="1500">
              <a:latin typeface="Arial"/>
              <a:cs typeface="Arial"/>
            </a:endParaRPr>
          </a:p>
          <a:p>
            <a:pPr marL="914400" lvl="1" indent="-457200">
              <a:lnSpc>
                <a:spcPct val="134000"/>
              </a:lnSpc>
              <a:buFont typeface="Courier New,monospace" panose="020B0604020202020204" pitchFamily="34" charset="0"/>
              <a:buChar char="o"/>
              <a:defRPr/>
            </a:pPr>
            <a:r>
              <a:rPr lang="en-AU" sz="1600">
                <a:latin typeface="Arial"/>
                <a:cs typeface="Arial"/>
              </a:rPr>
              <a:t>Nodes establish comms</a:t>
            </a:r>
            <a:endParaRPr lang="en-AU">
              <a:ea typeface="Calibri"/>
              <a:cs typeface="Calibri"/>
            </a:endParaRPr>
          </a:p>
          <a:p>
            <a:pPr marL="914400" lvl="1" indent="-457200">
              <a:lnSpc>
                <a:spcPct val="134000"/>
              </a:lnSpc>
              <a:buFont typeface="Courier New,monospace" panose="020B0604020202020204" pitchFamily="34" charset="0"/>
              <a:buChar char="o"/>
              <a:defRPr/>
            </a:pPr>
            <a:r>
              <a:rPr lang="en-AU" sz="1600">
                <a:latin typeface="Arial"/>
                <a:ea typeface="Calibri"/>
                <a:cs typeface="Arial"/>
              </a:rPr>
              <a:t>Master node establishes comms higher</a:t>
            </a:r>
          </a:p>
          <a:p>
            <a:pPr marL="457200" indent="-457200">
              <a:lnSpc>
                <a:spcPct val="134000"/>
              </a:lnSpc>
              <a:buAutoNum type="arabicPeriod"/>
              <a:defRPr/>
            </a:pPr>
            <a:r>
              <a:rPr lang="en-AU" sz="1800" b="0">
                <a:latin typeface="Arial"/>
                <a:ea typeface="Calibri"/>
                <a:cs typeface="Arial"/>
              </a:rPr>
              <a:t>Monitor</a:t>
            </a:r>
            <a:endParaRPr lang="en-AU" sz="1800" b="0">
              <a:latin typeface="Calibri"/>
              <a:ea typeface="Calibri"/>
              <a:cs typeface="Calibri"/>
            </a:endParaRPr>
          </a:p>
          <a:p>
            <a:pPr marL="914400" lvl="1" indent="-457200">
              <a:lnSpc>
                <a:spcPct val="134000"/>
              </a:lnSpc>
              <a:buFont typeface="Courier New,monospace" panose="020B0604020202020204" pitchFamily="34" charset="0"/>
              <a:buChar char="o"/>
              <a:defRPr/>
            </a:pPr>
            <a:r>
              <a:rPr lang="en-AU" sz="1600">
                <a:latin typeface="Arial"/>
                <a:ea typeface="Calibri"/>
                <a:cs typeface="Arial"/>
              </a:rPr>
              <a:t>Nodes report to master node</a:t>
            </a:r>
          </a:p>
          <a:p>
            <a:pPr marL="914400" lvl="1" indent="-457200">
              <a:lnSpc>
                <a:spcPct val="134000"/>
              </a:lnSpc>
              <a:buFont typeface="Courier New,monospace" panose="020B0604020202020204" pitchFamily="34" charset="0"/>
              <a:buChar char="o"/>
              <a:defRPr/>
            </a:pPr>
            <a:r>
              <a:rPr lang="en-AU" sz="1600">
                <a:latin typeface="Arial"/>
                <a:ea typeface="Calibri"/>
                <a:cs typeface="Arial"/>
              </a:rPr>
              <a:t>Master node reports higher</a:t>
            </a:r>
            <a:endParaRPr lang="en-AU" b="0">
              <a:latin typeface="Arial"/>
              <a:ea typeface="Calibri"/>
              <a:cs typeface="Arial"/>
            </a:endParaRPr>
          </a:p>
        </p:txBody>
      </p:sp>
    </p:spTree>
    <p:extLst>
      <p:ext uri="{BB962C8B-B14F-4D97-AF65-F5344CB8AC3E}">
        <p14:creationId xmlns:p14="http://schemas.microsoft.com/office/powerpoint/2010/main" val="1578529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t>Solution Roadmap</a:t>
            </a:r>
            <a:endParaRPr lang="en-AU" sz="4400" b="1">
              <a:solidFill>
                <a:srgbClr val="FF0000"/>
              </a:solidFil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E1D45A94-184C-56C0-CA8D-3C5452E106C0}"/>
              </a:ext>
            </a:extLst>
          </p:cNvPr>
          <p:cNvSpPr txBox="1">
            <a:spLocks/>
          </p:cNvSpPr>
          <p:nvPr/>
        </p:nvSpPr>
        <p:spPr>
          <a:xfrm>
            <a:off x="-3743168" y="413225"/>
            <a:ext cx="3157577" cy="5382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graphicFrame>
        <p:nvGraphicFramePr>
          <p:cNvPr id="19" name="Diagram 18">
            <a:extLst>
              <a:ext uri="{FF2B5EF4-FFF2-40B4-BE49-F238E27FC236}">
                <a16:creationId xmlns:a16="http://schemas.microsoft.com/office/drawing/2014/main" id="{62D8B2E2-7900-D903-5EC6-542A73393305}"/>
              </a:ext>
            </a:extLst>
          </p:cNvPr>
          <p:cNvGraphicFramePr/>
          <p:nvPr>
            <p:extLst>
              <p:ext uri="{D42A27DB-BD31-4B8C-83A1-F6EECF244321}">
                <p14:modId xmlns:p14="http://schemas.microsoft.com/office/powerpoint/2010/main" val="3689616217"/>
              </p:ext>
            </p:extLst>
          </p:nvPr>
        </p:nvGraphicFramePr>
        <p:xfrm>
          <a:off x="2104541" y="1750314"/>
          <a:ext cx="8263829" cy="46582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Rectangle 19">
            <a:extLst>
              <a:ext uri="{FF2B5EF4-FFF2-40B4-BE49-F238E27FC236}">
                <a16:creationId xmlns:a16="http://schemas.microsoft.com/office/drawing/2014/main" id="{DAA747DB-1F1E-2E60-F6AD-6340547BA565}"/>
              </a:ext>
            </a:extLst>
          </p:cNvPr>
          <p:cNvSpPr/>
          <p:nvPr/>
        </p:nvSpPr>
        <p:spPr>
          <a:xfrm rot="16200000">
            <a:off x="-813172" y="3612211"/>
            <a:ext cx="4525924" cy="822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3 x Tech Dev Streams</a:t>
            </a:r>
          </a:p>
        </p:txBody>
      </p:sp>
    </p:spTree>
    <p:extLst>
      <p:ext uri="{BB962C8B-B14F-4D97-AF65-F5344CB8AC3E}">
        <p14:creationId xmlns:p14="http://schemas.microsoft.com/office/powerpoint/2010/main" val="1877805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0A14B3-BC30-74B1-826E-170CA2841C8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432A1F2C-317F-1EFC-604B-AD4B882E9DE1}"/>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778E9655-05E7-F3D6-5DF0-51D2581A5508}"/>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C8A45A3-E7CE-75FC-B7B4-A38027F81AEA}"/>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A452CF14-1E02-101B-B2B8-F19CD6680118}"/>
              </a:ext>
            </a:extLst>
          </p:cNvPr>
          <p:cNvSpPr>
            <a:spLocks noGrp="1"/>
          </p:cNvSpPr>
          <p:nvPr>
            <p:ph idx="1"/>
          </p:nvPr>
        </p:nvSpPr>
        <p:spPr>
          <a:xfrm>
            <a:off x="319253" y="1"/>
            <a:ext cx="11540853" cy="1552574"/>
          </a:xfrm>
        </p:spPr>
        <p:txBody>
          <a:bodyPr anchor="ctr">
            <a:normAutofit/>
          </a:bodyPr>
          <a:lstStyle/>
          <a:p>
            <a:pPr algn="ctr"/>
            <a:r>
              <a:rPr lang="en-AU" sz="4400" b="1"/>
              <a:t>Solution Roadmap</a:t>
            </a:r>
            <a:endParaRPr lang="en-AU" sz="4400" b="1">
              <a:solidFill>
                <a:srgbClr val="FF0000"/>
              </a:solidFill>
            </a:endParaRPr>
          </a:p>
        </p:txBody>
      </p:sp>
      <p:sp>
        <p:nvSpPr>
          <p:cNvPr id="13" name="Text Placeholder 2">
            <a:extLst>
              <a:ext uri="{FF2B5EF4-FFF2-40B4-BE49-F238E27FC236}">
                <a16:creationId xmlns:a16="http://schemas.microsoft.com/office/drawing/2014/main" id="{47280D4A-71B9-1F65-A5E2-20392EC41D92}"/>
              </a:ext>
            </a:extLst>
          </p:cNvPr>
          <p:cNvSpPr txBox="1">
            <a:spLocks/>
          </p:cNvSpPr>
          <p:nvPr/>
        </p:nvSpPr>
        <p:spPr>
          <a:xfrm>
            <a:off x="1245085" y="1717208"/>
            <a:ext cx="9151423" cy="2114388"/>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endParaRPr lang="en-AU" sz="2400" b="0"/>
          </a:p>
          <a:p>
            <a:pPr marL="342900" indent="-342900">
              <a:lnSpc>
                <a:spcPct val="134000"/>
              </a:lnSpc>
              <a:buChar char="•"/>
              <a:defRPr/>
            </a:pPr>
            <a:r>
              <a:rPr lang="en-AU" sz="2400" b="0">
                <a:latin typeface="Arial"/>
                <a:cs typeface="Arial"/>
              </a:rPr>
              <a:t>All major components are off-the-shelf</a:t>
            </a:r>
            <a:endParaRPr lang="en-AU" sz="2400" b="0"/>
          </a:p>
          <a:p>
            <a:pPr marL="342900" indent="-342900">
              <a:lnSpc>
                <a:spcPct val="134000"/>
              </a:lnSpc>
              <a:buChar char="•"/>
              <a:defRPr/>
            </a:pPr>
            <a:endParaRPr lang="en-AU" sz="2400" b="0">
              <a:latin typeface="Arial"/>
              <a:cs typeface="Arial"/>
            </a:endParaRPr>
          </a:p>
          <a:p>
            <a:pPr marL="342900" indent="-342900">
              <a:lnSpc>
                <a:spcPct val="134000"/>
              </a:lnSpc>
              <a:buChar char="•"/>
              <a:defRPr/>
            </a:pPr>
            <a:r>
              <a:rPr lang="en-AU" sz="2400" b="0">
                <a:latin typeface="Arial"/>
                <a:cs typeface="Arial"/>
              </a:rPr>
              <a:t>Can be developed by many Perth based SME as well as IXG internal capabilities, with industry support.</a:t>
            </a:r>
            <a:endParaRPr lang="en-AU" sz="2400" b="0"/>
          </a:p>
          <a:p>
            <a:pPr marL="342900" indent="-342900">
              <a:lnSpc>
                <a:spcPct val="134000"/>
              </a:lnSpc>
              <a:buChar char="•"/>
              <a:defRPr/>
            </a:pPr>
            <a:endParaRPr lang="en-AU" sz="2400" b="0"/>
          </a:p>
          <a:p>
            <a:pPr marL="342900" indent="-342900">
              <a:lnSpc>
                <a:spcPct val="134000"/>
              </a:lnSpc>
              <a:buChar char="•"/>
              <a:defRPr/>
            </a:pPr>
            <a:endParaRPr lang="en-AU" sz="2400" b="0"/>
          </a:p>
          <a:p>
            <a:pPr>
              <a:lnSpc>
                <a:spcPct val="134000"/>
              </a:lnSpc>
              <a:defRPr/>
            </a:pPr>
            <a:endParaRPr lang="en-AU" sz="2400" b="0"/>
          </a:p>
          <a:p>
            <a:pPr>
              <a:lnSpc>
                <a:spcPct val="134000"/>
              </a:lnSpc>
              <a:defRPr/>
            </a:pPr>
            <a:endParaRPr lang="en-AU" sz="2400" b="0"/>
          </a:p>
          <a:p>
            <a:pPr>
              <a:lnSpc>
                <a:spcPct val="134000"/>
              </a:lnSpc>
              <a:defRPr/>
            </a:pPr>
            <a:endParaRPr lang="en-AU" sz="2400" b="0"/>
          </a:p>
          <a:p>
            <a:pPr>
              <a:lnSpc>
                <a:spcPct val="134000"/>
              </a:lnSpc>
              <a:defRPr/>
            </a:pPr>
            <a:endParaRPr lang="en-AU" sz="2400" b="0"/>
          </a:p>
        </p:txBody>
      </p:sp>
      <p:cxnSp>
        <p:nvCxnSpPr>
          <p:cNvPr id="15" name="Straight Connector 14">
            <a:extLst>
              <a:ext uri="{FF2B5EF4-FFF2-40B4-BE49-F238E27FC236}">
                <a16:creationId xmlns:a16="http://schemas.microsoft.com/office/drawing/2014/main" id="{866CA160-00FC-A5E7-0AE0-8346EE15EFB1}"/>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784ED69-CE64-5A89-AA36-D044BB0CBC76}"/>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76A76F7F-3728-5B7A-9C9E-C5E192127C09}"/>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3A23ED54-DD66-0A7A-FEEE-74766DBB2787}"/>
              </a:ext>
            </a:extLst>
          </p:cNvPr>
          <p:cNvSpPr txBox="1">
            <a:spLocks/>
          </p:cNvSpPr>
          <p:nvPr/>
        </p:nvSpPr>
        <p:spPr>
          <a:xfrm>
            <a:off x="-3743168" y="413225"/>
            <a:ext cx="3157577" cy="5382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Tree>
    <p:extLst>
      <p:ext uri="{BB962C8B-B14F-4D97-AF65-F5344CB8AC3E}">
        <p14:creationId xmlns:p14="http://schemas.microsoft.com/office/powerpoint/2010/main" val="41633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186B12-2C06-FBC7-1E45-DC1A2B06A52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C35BBA4-E77E-7881-9BA9-C2D14BB6C07C}"/>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BB07E8FF-0DFE-3EE1-92E2-2848AB0EEB15}"/>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C1AD61F-0AF7-1B8C-7F04-D17D924BE662}"/>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BE2C4DDE-0D80-C22E-68BB-98980ACABE32}"/>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Solution</a:t>
            </a:r>
            <a:endParaRPr lang="en-AU" sz="4400" b="1">
              <a:solidFill>
                <a:srgbClr val="000000"/>
              </a:solidFill>
            </a:endParaRPr>
          </a:p>
        </p:txBody>
      </p:sp>
      <p:sp>
        <p:nvSpPr>
          <p:cNvPr id="13" name="Text Placeholder 2">
            <a:extLst>
              <a:ext uri="{FF2B5EF4-FFF2-40B4-BE49-F238E27FC236}">
                <a16:creationId xmlns:a16="http://schemas.microsoft.com/office/drawing/2014/main" id="{35AAF3CE-29F4-068C-2F7A-F08F8E874BD6}"/>
              </a:ext>
            </a:extLst>
          </p:cNvPr>
          <p:cNvSpPr txBox="1">
            <a:spLocks/>
          </p:cNvSpPr>
          <p:nvPr/>
        </p:nvSpPr>
        <p:spPr>
          <a:xfrm>
            <a:off x="-247584" y="1628235"/>
            <a:ext cx="11631510" cy="66729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u="sng">
                <a:latin typeface="Arial"/>
                <a:cs typeface="Arial"/>
              </a:rPr>
              <a:t>SMR : SDR ML RADAR</a:t>
            </a:r>
          </a:p>
        </p:txBody>
      </p:sp>
      <p:cxnSp>
        <p:nvCxnSpPr>
          <p:cNvPr id="15" name="Straight Connector 14">
            <a:extLst>
              <a:ext uri="{FF2B5EF4-FFF2-40B4-BE49-F238E27FC236}">
                <a16:creationId xmlns:a16="http://schemas.microsoft.com/office/drawing/2014/main" id="{21D208AA-13D9-83EB-6ADD-E2F9F6406062}"/>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363F127-8387-C146-2562-B1CBAD2DA6C9}"/>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D6175BFC-B334-520C-85C2-837501EA111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8DA3A330-75B5-DA53-C0AC-C8E6DAAA08AF}"/>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Sam's version of slide above</a:t>
            </a:r>
            <a:endParaRPr lang="en-US"/>
          </a:p>
        </p:txBody>
      </p:sp>
      <p:sp>
        <p:nvSpPr>
          <p:cNvPr id="4" name="TextBox 3">
            <a:extLst>
              <a:ext uri="{FF2B5EF4-FFF2-40B4-BE49-F238E27FC236}">
                <a16:creationId xmlns:a16="http://schemas.microsoft.com/office/drawing/2014/main" id="{FDEC3DEB-813E-589C-E165-2ABBB4CD8BF6}"/>
              </a:ext>
            </a:extLst>
          </p:cNvPr>
          <p:cNvSpPr txBox="1"/>
          <p:nvPr/>
        </p:nvSpPr>
        <p:spPr>
          <a:xfrm>
            <a:off x="806600" y="2390239"/>
            <a:ext cx="11295018" cy="3785652"/>
          </a:xfrm>
          <a:prstGeom prst="rect">
            <a:avLst/>
          </a:prstGeom>
          <a:noFill/>
        </p:spPr>
        <p:txBody>
          <a:bodyPr wrap="square" lIns="91440" tIns="45720" rIns="91440" bIns="45720" anchor="t">
            <a:spAutoFit/>
          </a:bodyPr>
          <a:lstStyle/>
          <a:p>
            <a:pPr marL="285750" indent="-285750">
              <a:buFont typeface="Arial"/>
              <a:buChar char="•"/>
              <a:defRPr/>
            </a:pPr>
            <a:r>
              <a:rPr lang="en-AU" sz="2400">
                <a:cs typeface="Arial"/>
              </a:rPr>
              <a:t>Soldier-Portable Software</a:t>
            </a:r>
            <a:r>
              <a:rPr lang="en-AU" sz="2400" b="0">
                <a:cs typeface="Arial"/>
              </a:rPr>
              <a:t> Defined Radio (SDR)</a:t>
            </a:r>
            <a:endParaRPr lang="en-AU" sz="2400"/>
          </a:p>
          <a:p>
            <a:pPr marL="285750" indent="-285750">
              <a:buFont typeface="Arial"/>
              <a:buChar char="•"/>
              <a:defRPr/>
            </a:pPr>
            <a:r>
              <a:rPr lang="en-AU" sz="2400">
                <a:ea typeface="Calibri"/>
                <a:cs typeface="Arial"/>
              </a:rPr>
              <a:t>Designed to be left in situ</a:t>
            </a:r>
          </a:p>
          <a:p>
            <a:pPr marL="285750" indent="-285750">
              <a:buFont typeface="Arial"/>
              <a:buChar char="•"/>
              <a:defRPr/>
            </a:pPr>
            <a:r>
              <a:rPr lang="en-AU" sz="2400">
                <a:cs typeface="Arial"/>
              </a:rPr>
              <a:t>Low-cost / Low-class alternative</a:t>
            </a:r>
            <a:r>
              <a:rPr lang="en-AU" sz="2400" b="0">
                <a:cs typeface="Arial"/>
              </a:rPr>
              <a:t> to traditional RADAR infrastructure</a:t>
            </a:r>
            <a:endParaRPr lang="en-AU" sz="2400"/>
          </a:p>
          <a:p>
            <a:pPr marL="285750" indent="-285750">
              <a:buFont typeface="Arial,Sans-Serif"/>
              <a:buChar char="•"/>
              <a:defRPr/>
            </a:pPr>
            <a:r>
              <a:rPr lang="en-AU" sz="2400">
                <a:ea typeface="Calibri" panose="020F0502020204030204"/>
                <a:cs typeface="Calibri"/>
              </a:rPr>
              <a:t>Real-time RF monitoring</a:t>
            </a:r>
          </a:p>
          <a:p>
            <a:pPr marL="742950" lvl="1" indent="-285750">
              <a:buFont typeface="Arial,Sans-Serif"/>
              <a:buChar char="•"/>
              <a:defRPr/>
            </a:pPr>
            <a:r>
              <a:rPr lang="en-AU" sz="2400">
                <a:ea typeface="Calibri" panose="020F0502020204030204"/>
                <a:cs typeface="Calibri"/>
              </a:rPr>
              <a:t>Detects changes in the radio frequency (RF) environment - Walk</a:t>
            </a:r>
          </a:p>
          <a:p>
            <a:pPr marL="742950" lvl="1" indent="-285750">
              <a:buFont typeface="Arial,Sans-Serif"/>
              <a:buChar char="•"/>
              <a:defRPr/>
            </a:pPr>
            <a:r>
              <a:rPr lang="en-AU" sz="2400">
                <a:ea typeface="Calibri" panose="020F0502020204030204"/>
                <a:cs typeface="Calibri"/>
              </a:rPr>
              <a:t>Acts as passive radar - Crawl</a:t>
            </a:r>
          </a:p>
          <a:p>
            <a:pPr marL="742950" lvl="1" indent="-285750">
              <a:buFont typeface="Arial,Sans-Serif"/>
              <a:buChar char="•"/>
              <a:defRPr/>
            </a:pPr>
            <a:r>
              <a:rPr lang="en-AU" sz="2400">
                <a:ea typeface="Calibri" panose="020F0502020204030204"/>
                <a:cs typeface="Calibri"/>
              </a:rPr>
              <a:t>Acts as active radar - Run</a:t>
            </a:r>
          </a:p>
          <a:p>
            <a:pPr marL="285750" indent="-285750">
              <a:buFont typeface="Arial"/>
              <a:buChar char="•"/>
              <a:defRPr/>
            </a:pPr>
            <a:r>
              <a:rPr lang="en-AU" sz="2400">
                <a:ea typeface="Calibri" panose="020F0502020204030204"/>
                <a:cs typeface="Arial"/>
              </a:rPr>
              <a:t>Mesh communicating</a:t>
            </a:r>
          </a:p>
          <a:p>
            <a:pPr marL="742950" lvl="1" indent="-285750">
              <a:buFont typeface="Arial"/>
              <a:buChar char="•"/>
              <a:defRPr/>
            </a:pPr>
            <a:r>
              <a:rPr lang="en-AU" sz="2400">
                <a:cs typeface="Arial"/>
              </a:rPr>
              <a:t>Each </a:t>
            </a:r>
            <a:r>
              <a:rPr lang="en-AU" sz="2400" b="0">
                <a:cs typeface="Arial"/>
              </a:rPr>
              <a:t>node can be </a:t>
            </a:r>
            <a:r>
              <a:rPr lang="en-AU" sz="2400" b="1">
                <a:cs typeface="Arial"/>
              </a:rPr>
              <a:t>independently and dynamically reconfigured</a:t>
            </a:r>
            <a:r>
              <a:rPr lang="en-AU" sz="2400" b="0">
                <a:cs typeface="Arial"/>
              </a:rPr>
              <a:t> based on operational needs</a:t>
            </a:r>
            <a:endParaRPr lang="en-AU" sz="2400">
              <a:ea typeface="Calibri" panose="020F0502020204030204"/>
              <a:cs typeface="Calibri" panose="020F0502020204030204"/>
            </a:endParaRPr>
          </a:p>
        </p:txBody>
      </p:sp>
    </p:spTree>
    <p:extLst>
      <p:ext uri="{BB962C8B-B14F-4D97-AF65-F5344CB8AC3E}">
        <p14:creationId xmlns:p14="http://schemas.microsoft.com/office/powerpoint/2010/main" val="3445377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0FB0FC-0731-F127-ACD6-6D373EB641D9}"/>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97A25D2-02C1-36E1-7181-2CFDB9DBD6F0}"/>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6B5077DF-C331-03E2-FA24-7B51D201AE79}"/>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48B4FB7-08F7-5AA1-FECE-07DF4724789A}"/>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62DBBEEC-0BF4-0EEA-570A-8D7DAF3C9CB8}"/>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Future &amp; Advanced Features</a:t>
            </a:r>
            <a:endParaRPr lang="en-AU" sz="4400" b="1">
              <a:solidFill>
                <a:srgbClr val="FF0000"/>
              </a:solidFill>
            </a:endParaRPr>
          </a:p>
        </p:txBody>
      </p:sp>
      <p:sp>
        <p:nvSpPr>
          <p:cNvPr id="13" name="Text Placeholder 2">
            <a:extLst>
              <a:ext uri="{FF2B5EF4-FFF2-40B4-BE49-F238E27FC236}">
                <a16:creationId xmlns:a16="http://schemas.microsoft.com/office/drawing/2014/main" id="{8329B20F-8BF9-735C-A310-1951A1A80B99}"/>
              </a:ext>
            </a:extLst>
          </p:cNvPr>
          <p:cNvSpPr txBox="1">
            <a:spLocks/>
          </p:cNvSpPr>
          <p:nvPr/>
        </p:nvSpPr>
        <p:spPr>
          <a:xfrm>
            <a:off x="251520" y="1547722"/>
            <a:ext cx="5578643" cy="421889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4000"/>
              </a:lnSpc>
              <a:buChar char="•"/>
              <a:defRPr/>
            </a:pPr>
            <a:r>
              <a:rPr lang="en-AU" sz="2400" b="0">
                <a:solidFill>
                  <a:srgbClr val="7030A0"/>
                </a:solidFill>
                <a:latin typeface="Arial"/>
                <a:cs typeface="Arial"/>
              </a:rPr>
              <a:t>Active Radar</a:t>
            </a:r>
          </a:p>
          <a:p>
            <a:pPr marL="342900" indent="-342900">
              <a:lnSpc>
                <a:spcPct val="134000"/>
              </a:lnSpc>
              <a:buChar char="•"/>
              <a:defRPr/>
            </a:pPr>
            <a:endParaRPr lang="en-AU" sz="2400" b="0">
              <a:solidFill>
                <a:srgbClr val="7030A0"/>
              </a:solidFill>
              <a:latin typeface="Arial"/>
              <a:cs typeface="Arial"/>
            </a:endParaRPr>
          </a:p>
          <a:p>
            <a:pPr marL="342900" indent="-342900">
              <a:lnSpc>
                <a:spcPct val="134000"/>
              </a:lnSpc>
              <a:buChar char="•"/>
              <a:defRPr/>
            </a:pPr>
            <a:r>
              <a:rPr lang="en-AU" sz="2400" b="0">
                <a:solidFill>
                  <a:srgbClr val="7030A0"/>
                </a:solidFill>
                <a:latin typeface="Arial"/>
                <a:cs typeface="Arial"/>
              </a:rPr>
              <a:t>Signal Intradiction</a:t>
            </a:r>
          </a:p>
          <a:p>
            <a:pPr marL="800100" lvl="1" indent="-342900">
              <a:lnSpc>
                <a:spcPct val="134000"/>
              </a:lnSpc>
              <a:buFont typeface="Courier New" panose="020B0604020202020204" pitchFamily="34" charset="0"/>
              <a:buChar char="o"/>
              <a:defRPr/>
            </a:pPr>
            <a:r>
              <a:rPr lang="en-AU" sz="2000" b="0">
                <a:solidFill>
                  <a:srgbClr val="7030A0"/>
                </a:solidFill>
                <a:latin typeface="Arial"/>
                <a:cs typeface="Arial"/>
              </a:rPr>
              <a:t>Jamming</a:t>
            </a:r>
          </a:p>
          <a:p>
            <a:pPr marL="800100" lvl="1" indent="-342900">
              <a:lnSpc>
                <a:spcPct val="134000"/>
              </a:lnSpc>
              <a:buFont typeface="Courier New" panose="020B0604020202020204" pitchFamily="34" charset="0"/>
              <a:buChar char="o"/>
              <a:defRPr/>
            </a:pPr>
            <a:r>
              <a:rPr lang="en-AU" sz="2000" b="0">
                <a:solidFill>
                  <a:srgbClr val="7030A0"/>
                </a:solidFill>
                <a:latin typeface="Arial"/>
                <a:cs typeface="Arial"/>
              </a:rPr>
              <a:t>Spoofing</a:t>
            </a:r>
          </a:p>
          <a:p>
            <a:pPr marL="342900" indent="-342900">
              <a:lnSpc>
                <a:spcPct val="134000"/>
              </a:lnSpc>
              <a:buChar char="•"/>
              <a:defRPr/>
            </a:pPr>
            <a:endParaRPr lang="en-AU" sz="2400" b="0">
              <a:solidFill>
                <a:srgbClr val="7030A0"/>
              </a:solidFill>
              <a:latin typeface="Arial"/>
              <a:cs typeface="Arial"/>
            </a:endParaRPr>
          </a:p>
          <a:p>
            <a:pPr marL="342900" indent="-342900">
              <a:lnSpc>
                <a:spcPct val="134000"/>
              </a:lnSpc>
              <a:buChar char="•"/>
              <a:defRPr/>
            </a:pPr>
            <a:endParaRPr lang="en-AU" sz="2400" b="0">
              <a:solidFill>
                <a:srgbClr val="7030A0"/>
              </a:solidFill>
            </a:endParaRPr>
          </a:p>
          <a:p>
            <a:pPr>
              <a:lnSpc>
                <a:spcPct val="134000"/>
              </a:lnSpc>
              <a:defRPr/>
            </a:pPr>
            <a:endParaRPr lang="en-AU">
              <a:solidFill>
                <a:srgbClr val="000000"/>
              </a:solidFill>
            </a:endParaRPr>
          </a:p>
        </p:txBody>
      </p:sp>
      <p:cxnSp>
        <p:nvCxnSpPr>
          <p:cNvPr id="15" name="Straight Connector 14">
            <a:extLst>
              <a:ext uri="{FF2B5EF4-FFF2-40B4-BE49-F238E27FC236}">
                <a16:creationId xmlns:a16="http://schemas.microsoft.com/office/drawing/2014/main" id="{4701F09C-E8F6-BEFD-ABE6-57040BD7951D}"/>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6593653-A588-63A0-D7C4-8FCE2776E811}"/>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1F80A616-9462-92D0-7894-AB8EB19648EF}"/>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20D2CA4F-47E9-2EBF-DF68-2621834F284C}"/>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Ross to do</a:t>
            </a:r>
            <a:br>
              <a:rPr lang="en-AU" sz="2400" b="0">
                <a:solidFill>
                  <a:srgbClr val="0070C0"/>
                </a:solidFill>
                <a:latin typeface="Arial"/>
                <a:cs typeface="Arial"/>
              </a:rPr>
            </a:br>
            <a:br>
              <a:rPr lang="en-AU" sz="2400" b="0"/>
            </a:br>
            <a:r>
              <a:rPr lang="en-AU" sz="2400" b="0">
                <a:solidFill>
                  <a:srgbClr val="0070C0"/>
                </a:solidFill>
                <a:latin typeface="Arial"/>
                <a:cs typeface="Arial"/>
              </a:rPr>
              <a:t>DONE, room for expansion</a:t>
            </a:r>
            <a:endParaRPr lang="en-AU" sz="2400" b="0">
              <a:solidFill>
                <a:srgbClr val="0070C0"/>
              </a:solidFill>
            </a:endParaRPr>
          </a:p>
        </p:txBody>
      </p:sp>
      <p:sp>
        <p:nvSpPr>
          <p:cNvPr id="2" name="Text Placeholder 2">
            <a:extLst>
              <a:ext uri="{FF2B5EF4-FFF2-40B4-BE49-F238E27FC236}">
                <a16:creationId xmlns:a16="http://schemas.microsoft.com/office/drawing/2014/main" id="{B56FCE6F-14CC-15A0-E52F-787D3310761C}"/>
              </a:ext>
            </a:extLst>
          </p:cNvPr>
          <p:cNvSpPr txBox="1">
            <a:spLocks/>
          </p:cNvSpPr>
          <p:nvPr/>
        </p:nvSpPr>
        <p:spPr>
          <a:xfrm>
            <a:off x="5858690" y="1533343"/>
            <a:ext cx="6024340" cy="38738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4000"/>
              </a:lnSpc>
              <a:buChar char="•"/>
              <a:defRPr/>
            </a:pPr>
            <a:r>
              <a:rPr lang="en-AU" sz="2400" b="0">
                <a:solidFill>
                  <a:srgbClr val="7030A0"/>
                </a:solidFill>
                <a:latin typeface="Arial"/>
                <a:cs typeface="Arial"/>
              </a:rPr>
              <a:t>Radio Supplementation</a:t>
            </a:r>
          </a:p>
          <a:p>
            <a:pPr marL="342900" indent="-342900">
              <a:lnSpc>
                <a:spcPct val="134000"/>
              </a:lnSpc>
              <a:buChar char="•"/>
              <a:defRPr/>
            </a:pPr>
            <a:endParaRPr lang="en-AU" sz="2400" b="0">
              <a:solidFill>
                <a:srgbClr val="7030A0"/>
              </a:solidFill>
            </a:endParaRPr>
          </a:p>
          <a:p>
            <a:pPr>
              <a:lnSpc>
                <a:spcPct val="134000"/>
              </a:lnSpc>
              <a:defRPr/>
            </a:pPr>
            <a:endParaRPr lang="en-AU">
              <a:solidFill>
                <a:srgbClr val="000000"/>
              </a:solidFill>
            </a:endParaRPr>
          </a:p>
        </p:txBody>
      </p:sp>
    </p:spTree>
    <p:extLst>
      <p:ext uri="{BB962C8B-B14F-4D97-AF65-F5344CB8AC3E}">
        <p14:creationId xmlns:p14="http://schemas.microsoft.com/office/powerpoint/2010/main" val="3144961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03F204-EE8E-3FCF-7E1C-390818EA520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55CC88A-274E-9C44-367D-1C0822CE0E1E}"/>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6CC508AB-4D06-F86E-F86D-0E3BEE8F5949}"/>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D248DD7-39A8-8B6C-3864-7503D958D46D}"/>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B6A8F61B-7C2E-A452-1F0A-B7EB327D37EC}"/>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Features</a:t>
            </a:r>
            <a:endParaRPr lang="en-AU" sz="4400" b="1">
              <a:solidFill>
                <a:srgbClr val="FF0000"/>
              </a:solidFill>
            </a:endParaRPr>
          </a:p>
        </p:txBody>
      </p:sp>
      <p:cxnSp>
        <p:nvCxnSpPr>
          <p:cNvPr id="15" name="Straight Connector 14">
            <a:extLst>
              <a:ext uri="{FF2B5EF4-FFF2-40B4-BE49-F238E27FC236}">
                <a16:creationId xmlns:a16="http://schemas.microsoft.com/office/drawing/2014/main" id="{79E363ED-0C08-8DAB-F49A-E1E57E737041}"/>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A185ED4-F4C1-89E4-D7F0-CE03D81CD71F}"/>
              </a:ext>
            </a:extLst>
          </p:cNvPr>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99F4A19D-BB2C-0983-F05C-EAD03FAE52B9}"/>
              </a:ext>
            </a:extLst>
          </p:cNvPr>
          <p:cNvPicPr>
            <a:picLocks noChangeAspect="1"/>
          </p:cNvPicPr>
          <p:nvPr/>
        </p:nvPicPr>
        <p:blipFill rotWithShape="1">
          <a:blip r:embed="rId2"/>
          <a:srcRect l="23461" t="2852" r="22832" b="23510"/>
          <a:stretch/>
        </p:blipFill>
        <p:spPr>
          <a:xfrm>
            <a:off x="10948406" y="285177"/>
            <a:ext cx="871041" cy="1048896"/>
          </a:xfrm>
          <a:prstGeom prst="rect">
            <a:avLst/>
          </a:prstGeom>
        </p:spPr>
      </p:pic>
      <p:sp>
        <p:nvSpPr>
          <p:cNvPr id="2" name="Text Placeholder 2">
            <a:extLst>
              <a:ext uri="{FF2B5EF4-FFF2-40B4-BE49-F238E27FC236}">
                <a16:creationId xmlns:a16="http://schemas.microsoft.com/office/drawing/2014/main" id="{B8CD8D57-A67B-FBE3-9597-614E036C6B72}"/>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3" name="Text Placeholder 2">
            <a:extLst>
              <a:ext uri="{FF2B5EF4-FFF2-40B4-BE49-F238E27FC236}">
                <a16:creationId xmlns:a16="http://schemas.microsoft.com/office/drawing/2014/main" id="{EE751C97-5F60-4671-2620-70E6B43E23B2}"/>
              </a:ext>
            </a:extLst>
          </p:cNvPr>
          <p:cNvSpPr txBox="1">
            <a:spLocks/>
          </p:cNvSpPr>
          <p:nvPr/>
        </p:nvSpPr>
        <p:spPr>
          <a:xfrm>
            <a:off x="4104652" y="1835269"/>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b="0">
                <a:solidFill>
                  <a:srgbClr val="0070C0"/>
                </a:solidFill>
                <a:latin typeface="Arial"/>
                <a:cs typeface="Arial"/>
              </a:rPr>
              <a:t>Feature 1</a:t>
            </a:r>
          </a:p>
          <a:p>
            <a:pPr>
              <a:lnSpc>
                <a:spcPct val="134000"/>
              </a:lnSpc>
              <a:defRPr/>
            </a:pPr>
            <a:r>
              <a:rPr lang="en-AU" sz="1600" b="0">
                <a:solidFill>
                  <a:srgbClr val="0070C0"/>
                </a:solidFill>
                <a:latin typeface="Arial"/>
                <a:cs typeface="Arial"/>
              </a:rPr>
              <a:t> benefit</a:t>
            </a:r>
            <a:endParaRPr lang="en-AU"/>
          </a:p>
        </p:txBody>
      </p:sp>
      <p:sp>
        <p:nvSpPr>
          <p:cNvPr id="5" name="Text Placeholder 2">
            <a:extLst>
              <a:ext uri="{FF2B5EF4-FFF2-40B4-BE49-F238E27FC236}">
                <a16:creationId xmlns:a16="http://schemas.microsoft.com/office/drawing/2014/main" id="{8FEF3B20-A808-F5DE-D711-80EC68F36C4E}"/>
              </a:ext>
            </a:extLst>
          </p:cNvPr>
          <p:cNvSpPr txBox="1">
            <a:spLocks/>
          </p:cNvSpPr>
          <p:nvPr/>
        </p:nvSpPr>
        <p:spPr>
          <a:xfrm>
            <a:off x="4104651" y="3618061"/>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b="0">
                <a:solidFill>
                  <a:srgbClr val="0070C0"/>
                </a:solidFill>
                <a:latin typeface="Arial"/>
                <a:cs typeface="Arial"/>
              </a:rPr>
              <a:t>Feature 2</a:t>
            </a:r>
            <a:endParaRPr lang="en-AU" sz="2400" b="0">
              <a:solidFill>
                <a:srgbClr val="000000"/>
              </a:solidFill>
              <a:latin typeface="Arial"/>
              <a:cs typeface="Arial"/>
            </a:endParaRPr>
          </a:p>
          <a:p>
            <a:pPr>
              <a:lnSpc>
                <a:spcPct val="134000"/>
              </a:lnSpc>
              <a:defRPr/>
            </a:pPr>
            <a:r>
              <a:rPr lang="en-AU" sz="1600" b="0">
                <a:solidFill>
                  <a:srgbClr val="0070C0"/>
                </a:solidFill>
                <a:latin typeface="Arial"/>
                <a:cs typeface="Arial"/>
              </a:rPr>
              <a:t>benefit</a:t>
            </a:r>
            <a:endParaRPr lang="en-AU"/>
          </a:p>
        </p:txBody>
      </p:sp>
      <p:sp>
        <p:nvSpPr>
          <p:cNvPr id="6" name="Text Placeholder 2">
            <a:extLst>
              <a:ext uri="{FF2B5EF4-FFF2-40B4-BE49-F238E27FC236}">
                <a16:creationId xmlns:a16="http://schemas.microsoft.com/office/drawing/2014/main" id="{8ED3A895-C52F-F01C-B308-4F0A3662BB41}"/>
              </a:ext>
            </a:extLst>
          </p:cNvPr>
          <p:cNvSpPr txBox="1">
            <a:spLocks/>
          </p:cNvSpPr>
          <p:nvPr/>
        </p:nvSpPr>
        <p:spPr>
          <a:xfrm>
            <a:off x="4104650" y="5357721"/>
            <a:ext cx="5334227" cy="1602215"/>
          </a:xfrm>
          <a:prstGeom prst="rect">
            <a:avLst/>
          </a:prstGeom>
          <a:ln>
            <a:solidFill>
              <a:srgbClr val="0070C0"/>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2400" b="0">
                <a:solidFill>
                  <a:srgbClr val="0070C0"/>
                </a:solidFill>
                <a:latin typeface="Arial"/>
                <a:cs typeface="Arial"/>
              </a:rPr>
              <a:t>Feature 3</a:t>
            </a:r>
            <a:endParaRPr lang="en-AU" sz="2400" b="0">
              <a:solidFill>
                <a:srgbClr val="000000"/>
              </a:solidFill>
              <a:latin typeface="Arial"/>
              <a:cs typeface="Arial"/>
            </a:endParaRPr>
          </a:p>
          <a:p>
            <a:pPr>
              <a:lnSpc>
                <a:spcPct val="134000"/>
              </a:lnSpc>
              <a:defRPr/>
            </a:pPr>
            <a:r>
              <a:rPr lang="en-AU" sz="1600" b="0">
                <a:solidFill>
                  <a:srgbClr val="0070C0"/>
                </a:solidFill>
                <a:latin typeface="Arial"/>
                <a:cs typeface="Arial"/>
              </a:rPr>
              <a:t>benefit</a:t>
            </a:r>
            <a:endParaRPr lang="en-AU"/>
          </a:p>
        </p:txBody>
      </p:sp>
    </p:spTree>
    <p:extLst>
      <p:ext uri="{BB962C8B-B14F-4D97-AF65-F5344CB8AC3E}">
        <p14:creationId xmlns:p14="http://schemas.microsoft.com/office/powerpoint/2010/main" val="268455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60915-6E6A-3E78-7308-20988585981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B15BA2F-19F9-889D-EC18-7FD368C0A99D}"/>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FC98376B-D6A1-34EB-6DFA-4674CFBBD4D9}"/>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31381E9-ACF6-DCE4-03EF-2137DE39F408}"/>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8CAB4759-CC09-9639-C5FB-63CCCB61DF81}"/>
              </a:ext>
            </a:extLst>
          </p:cNvPr>
          <p:cNvSpPr>
            <a:spLocks noGrp="1"/>
          </p:cNvSpPr>
          <p:nvPr>
            <p:ph idx="1"/>
          </p:nvPr>
        </p:nvSpPr>
        <p:spPr>
          <a:xfrm>
            <a:off x="319253" y="1"/>
            <a:ext cx="11540853" cy="1552574"/>
          </a:xfrm>
        </p:spPr>
        <p:txBody>
          <a:bodyPr anchor="ctr">
            <a:normAutofit/>
          </a:bodyPr>
          <a:lstStyle/>
          <a:p>
            <a:pPr algn="ctr"/>
            <a:r>
              <a:rPr lang="en-AU" sz="4400" b="1"/>
              <a:t>Problem</a:t>
            </a:r>
            <a:endParaRPr lang="en-AU" sz="4400" b="1">
              <a:solidFill>
                <a:srgbClr val="FF0000"/>
              </a:solidFill>
            </a:endParaRPr>
          </a:p>
        </p:txBody>
      </p:sp>
      <p:sp>
        <p:nvSpPr>
          <p:cNvPr id="13" name="Text Placeholder 2">
            <a:extLst>
              <a:ext uri="{FF2B5EF4-FFF2-40B4-BE49-F238E27FC236}">
                <a16:creationId xmlns:a16="http://schemas.microsoft.com/office/drawing/2014/main" id="{0742C8BD-53CD-8F11-C9D4-D7D4AA426D07}"/>
              </a:ext>
            </a:extLst>
          </p:cNvPr>
          <p:cNvSpPr txBox="1">
            <a:spLocks/>
          </p:cNvSpPr>
          <p:nvPr/>
        </p:nvSpPr>
        <p:spPr>
          <a:xfrm>
            <a:off x="245997" y="1769264"/>
            <a:ext cx="11780540" cy="87914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r>
              <a:rPr lang="en-US" sz="3200">
                <a:latin typeface="Arial"/>
                <a:cs typeface="Arial"/>
              </a:rPr>
              <a:t>Challenges to Protecting Remote Critical Infrastructure</a:t>
            </a:r>
            <a:endParaRPr lang="en-US" sz="2000" b="0">
              <a:latin typeface="Calibri"/>
              <a:ea typeface="Calibri"/>
              <a:cs typeface="Calibri"/>
            </a:endParaRPr>
          </a:p>
        </p:txBody>
      </p:sp>
      <p:cxnSp>
        <p:nvCxnSpPr>
          <p:cNvPr id="15" name="Straight Connector 14">
            <a:extLst>
              <a:ext uri="{FF2B5EF4-FFF2-40B4-BE49-F238E27FC236}">
                <a16:creationId xmlns:a16="http://schemas.microsoft.com/office/drawing/2014/main" id="{B0C8DB75-CC47-0A42-410C-FA26E9B3B427}"/>
              </a:ext>
            </a:extLst>
          </p:cNvPr>
          <p:cNvCxnSpPr/>
          <p:nvPr/>
        </p:nvCxnSpPr>
        <p:spPr>
          <a:xfrm rot="5400000">
            <a:off x="6095676" y="-4280842"/>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B7A8CD1-3DA4-2EA8-015A-7E89E372CEB7}"/>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29431F27-D1F5-AA4F-D615-37385E6FC8B7}"/>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4" name="Text Placeholder 2">
            <a:extLst>
              <a:ext uri="{FF2B5EF4-FFF2-40B4-BE49-F238E27FC236}">
                <a16:creationId xmlns:a16="http://schemas.microsoft.com/office/drawing/2014/main" id="{F55DCE4B-C592-E88A-CCB4-A6068307BA54}"/>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endParaRPr lang="en-AU" sz="2400" b="0">
              <a:solidFill>
                <a:srgbClr val="0070C0"/>
              </a:solidFill>
            </a:endParaRPr>
          </a:p>
        </p:txBody>
      </p:sp>
      <p:pic>
        <p:nvPicPr>
          <p:cNvPr id="2" name="Picture 1">
            <a:extLst>
              <a:ext uri="{FF2B5EF4-FFF2-40B4-BE49-F238E27FC236}">
                <a16:creationId xmlns:a16="http://schemas.microsoft.com/office/drawing/2014/main" id="{968078A5-9F73-1654-F7DC-9D98843FB118}"/>
              </a:ext>
            </a:extLst>
          </p:cNvPr>
          <p:cNvPicPr>
            <a:picLocks noChangeAspect="1"/>
          </p:cNvPicPr>
          <p:nvPr/>
        </p:nvPicPr>
        <p:blipFill>
          <a:blip r:embed="rId4"/>
          <a:srcRect r="67431" b="44186"/>
          <a:stretch>
            <a:fillRect/>
          </a:stretch>
        </p:blipFill>
        <p:spPr>
          <a:xfrm>
            <a:off x="1171230" y="2431420"/>
            <a:ext cx="2593645" cy="1843059"/>
          </a:xfrm>
          <a:prstGeom prst="rect">
            <a:avLst/>
          </a:prstGeom>
        </p:spPr>
      </p:pic>
      <p:pic>
        <p:nvPicPr>
          <p:cNvPr id="3" name="Picture 2">
            <a:extLst>
              <a:ext uri="{FF2B5EF4-FFF2-40B4-BE49-F238E27FC236}">
                <a16:creationId xmlns:a16="http://schemas.microsoft.com/office/drawing/2014/main" id="{E2AE1AA4-6E52-097D-311A-7BCE90E02D75}"/>
              </a:ext>
            </a:extLst>
          </p:cNvPr>
          <p:cNvPicPr>
            <a:picLocks noChangeAspect="1"/>
          </p:cNvPicPr>
          <p:nvPr/>
        </p:nvPicPr>
        <p:blipFill>
          <a:blip r:embed="rId5"/>
          <a:srcRect l="50383"/>
          <a:stretch>
            <a:fillRect/>
          </a:stretch>
        </p:blipFill>
        <p:spPr>
          <a:xfrm>
            <a:off x="5013125" y="4588570"/>
            <a:ext cx="2501148" cy="1298712"/>
          </a:xfrm>
          <a:prstGeom prst="rect">
            <a:avLst/>
          </a:prstGeom>
        </p:spPr>
      </p:pic>
      <p:pic>
        <p:nvPicPr>
          <p:cNvPr id="5" name="Picture 4">
            <a:extLst>
              <a:ext uri="{FF2B5EF4-FFF2-40B4-BE49-F238E27FC236}">
                <a16:creationId xmlns:a16="http://schemas.microsoft.com/office/drawing/2014/main" id="{FCBAB0BB-4641-86B1-7506-58996241DB8D}"/>
              </a:ext>
            </a:extLst>
          </p:cNvPr>
          <p:cNvPicPr>
            <a:picLocks noChangeAspect="1"/>
          </p:cNvPicPr>
          <p:nvPr/>
        </p:nvPicPr>
        <p:blipFill>
          <a:blip r:embed="rId6"/>
          <a:stretch>
            <a:fillRect/>
          </a:stretch>
        </p:blipFill>
        <p:spPr>
          <a:xfrm>
            <a:off x="1278870" y="4620698"/>
            <a:ext cx="2378364" cy="1266584"/>
          </a:xfrm>
          <a:prstGeom prst="rect">
            <a:avLst/>
          </a:prstGeom>
        </p:spPr>
      </p:pic>
      <p:pic>
        <p:nvPicPr>
          <p:cNvPr id="7" name="Picture 6">
            <a:extLst>
              <a:ext uri="{FF2B5EF4-FFF2-40B4-BE49-F238E27FC236}">
                <a16:creationId xmlns:a16="http://schemas.microsoft.com/office/drawing/2014/main" id="{84631DFC-A07E-AB81-18CA-3FF933A14AA9}"/>
              </a:ext>
            </a:extLst>
          </p:cNvPr>
          <p:cNvPicPr>
            <a:picLocks noChangeAspect="1"/>
          </p:cNvPicPr>
          <p:nvPr/>
        </p:nvPicPr>
        <p:blipFill>
          <a:blip r:embed="rId7"/>
          <a:stretch>
            <a:fillRect/>
          </a:stretch>
        </p:blipFill>
        <p:spPr>
          <a:xfrm>
            <a:off x="8684902" y="2384835"/>
            <a:ext cx="2613253" cy="1843059"/>
          </a:xfrm>
          <a:prstGeom prst="rect">
            <a:avLst/>
          </a:prstGeom>
        </p:spPr>
      </p:pic>
      <p:pic>
        <p:nvPicPr>
          <p:cNvPr id="8" name="Picture 7">
            <a:extLst>
              <a:ext uri="{FF2B5EF4-FFF2-40B4-BE49-F238E27FC236}">
                <a16:creationId xmlns:a16="http://schemas.microsoft.com/office/drawing/2014/main" id="{D0F1CD63-AA07-0240-2C57-2DA292D48DBE}"/>
              </a:ext>
            </a:extLst>
          </p:cNvPr>
          <p:cNvPicPr>
            <a:picLocks noChangeAspect="1"/>
          </p:cNvPicPr>
          <p:nvPr/>
        </p:nvPicPr>
        <p:blipFill>
          <a:blip r:embed="rId4"/>
          <a:srcRect l="32865" r="33475" b="44186"/>
          <a:stretch>
            <a:fillRect/>
          </a:stretch>
        </p:blipFill>
        <p:spPr>
          <a:xfrm>
            <a:off x="4923514" y="2408544"/>
            <a:ext cx="2680371" cy="1843059"/>
          </a:xfrm>
          <a:prstGeom prst="rect">
            <a:avLst/>
          </a:prstGeom>
        </p:spPr>
      </p:pic>
      <p:pic>
        <p:nvPicPr>
          <p:cNvPr id="14" name="Picture 13">
            <a:extLst>
              <a:ext uri="{FF2B5EF4-FFF2-40B4-BE49-F238E27FC236}">
                <a16:creationId xmlns:a16="http://schemas.microsoft.com/office/drawing/2014/main" id="{91BF1507-F3E3-6FB6-8B17-D94785F29514}"/>
              </a:ext>
            </a:extLst>
          </p:cNvPr>
          <p:cNvPicPr>
            <a:picLocks noChangeAspect="1"/>
          </p:cNvPicPr>
          <p:nvPr/>
        </p:nvPicPr>
        <p:blipFill>
          <a:blip r:embed="rId5"/>
          <a:srcRect r="48874"/>
          <a:stretch>
            <a:fillRect/>
          </a:stretch>
        </p:blipFill>
        <p:spPr>
          <a:xfrm>
            <a:off x="8702903" y="4588570"/>
            <a:ext cx="2577250" cy="1298712"/>
          </a:xfrm>
          <a:prstGeom prst="rect">
            <a:avLst/>
          </a:prstGeom>
        </p:spPr>
      </p:pic>
    </p:spTree>
    <p:extLst>
      <p:ext uri="{BB962C8B-B14F-4D97-AF65-F5344CB8AC3E}">
        <p14:creationId xmlns:p14="http://schemas.microsoft.com/office/powerpoint/2010/main" val="672647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492851-B499-5453-41FB-4DCB4E1E8C1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6BAA45C-EF3D-4B65-0893-8E9DCECB2A7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7DB40192-8779-9E35-2686-46F7D43F0609}"/>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72F21B4-CFC4-5B1C-83E2-C546C1649466}"/>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2D5C3B5A-BBFE-BAB4-1701-57E225500CD1}"/>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Usage</a:t>
            </a:r>
            <a:endParaRPr lang="en-AU" sz="4400" b="1">
              <a:solidFill>
                <a:srgbClr val="000000"/>
              </a:solidFill>
            </a:endParaRPr>
          </a:p>
        </p:txBody>
      </p:sp>
      <p:sp>
        <p:nvSpPr>
          <p:cNvPr id="13" name="Text Placeholder 2">
            <a:extLst>
              <a:ext uri="{FF2B5EF4-FFF2-40B4-BE49-F238E27FC236}">
                <a16:creationId xmlns:a16="http://schemas.microsoft.com/office/drawing/2014/main" id="{0139EDBB-8D6A-40B6-A5A8-DAC22862062D}"/>
              </a:ext>
            </a:extLst>
          </p:cNvPr>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7030A0"/>
                </a:solidFill>
                <a:latin typeface="Arial"/>
                <a:cs typeface="Arial"/>
              </a:rPr>
              <a:t>Ground Node Physical Description</a:t>
            </a:r>
          </a:p>
          <a:p>
            <a:pPr algn="ctr">
              <a:lnSpc>
                <a:spcPct val="134000"/>
              </a:lnSpc>
              <a:defRPr/>
            </a:pPr>
            <a:r>
              <a:rPr lang="en-AU" sz="2400" b="0">
                <a:solidFill>
                  <a:srgbClr val="7030A0"/>
                </a:solidFill>
                <a:latin typeface="Arial"/>
                <a:cs typeface="Arial"/>
              </a:rPr>
              <a:t>What critical components, in what arrangement form a node?</a:t>
            </a:r>
          </a:p>
          <a:p>
            <a:pPr marL="342900" indent="-342900">
              <a:lnSpc>
                <a:spcPct val="134000"/>
              </a:lnSpc>
              <a:buChar char="•"/>
              <a:defRPr/>
            </a:pPr>
            <a:r>
              <a:rPr lang="en-AU" sz="2400" b="0">
                <a:solidFill>
                  <a:srgbClr val="7030A0"/>
                </a:solidFill>
                <a:latin typeface="Arial"/>
                <a:cs typeface="Arial"/>
              </a:rPr>
              <a:t>Nodes are ruggedised</a:t>
            </a:r>
          </a:p>
          <a:p>
            <a:pPr marL="342900" indent="-342900">
              <a:lnSpc>
                <a:spcPct val="134000"/>
              </a:lnSpc>
              <a:buFont typeface="Arial" panose="020B0604020202020204" pitchFamily="34" charset="0"/>
              <a:buChar char="•"/>
              <a:defRPr/>
            </a:pPr>
            <a:r>
              <a:rPr lang="en-AU" sz="2400" b="0">
                <a:solidFill>
                  <a:srgbClr val="7030A0"/>
                </a:solidFill>
                <a:latin typeface="Arial"/>
                <a:cs typeface="Arial"/>
              </a:rPr>
              <a:t>Contain:</a:t>
            </a:r>
          </a:p>
          <a:p>
            <a:pPr marL="800100" lvl="1" indent="-342900">
              <a:lnSpc>
                <a:spcPct val="134000"/>
              </a:lnSpc>
              <a:buFont typeface="Courier New" panose="020B0604020202020204" pitchFamily="34" charset="0"/>
              <a:buChar char="o"/>
              <a:defRPr/>
            </a:pPr>
            <a:r>
              <a:rPr lang="en-AU" sz="2000">
                <a:solidFill>
                  <a:srgbClr val="7030A0"/>
                </a:solidFill>
                <a:latin typeface="Arial"/>
                <a:cs typeface="Arial"/>
              </a:rPr>
              <a:t>SDR and antennas</a:t>
            </a: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r>
              <a:rPr lang="en-AU" sz="2000">
                <a:solidFill>
                  <a:srgbClr val="7030A0"/>
                </a:solidFill>
                <a:latin typeface="Arial"/>
                <a:cs typeface="Arial"/>
              </a:rPr>
              <a:t>Battery System</a:t>
            </a:r>
          </a:p>
          <a:p>
            <a:pPr marL="800100" lvl="1" indent="-342900">
              <a:lnSpc>
                <a:spcPct val="134000"/>
              </a:lnSpc>
              <a:buFont typeface="Courier New" panose="020B0604020202020204" pitchFamily="34" charset="0"/>
              <a:buChar char="o"/>
              <a:defRPr/>
            </a:pPr>
            <a:r>
              <a:rPr lang="en-AU" sz="2000">
                <a:solidFill>
                  <a:srgbClr val="7030A0"/>
                </a:solidFill>
                <a:latin typeface="Arial"/>
                <a:cs typeface="Arial"/>
              </a:rPr>
              <a:t>Inertial Measurement Unit</a:t>
            </a: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marL="800100" lvl="1" indent="-342900">
              <a:lnSpc>
                <a:spcPct val="134000"/>
              </a:lnSpc>
              <a:buFont typeface="Courier New" panose="020B0604020202020204" pitchFamily="34" charset="0"/>
              <a:buChar char="o"/>
              <a:defRPr/>
            </a:pPr>
            <a:endParaRPr lang="en-AU" sz="2000" b="0">
              <a:solidFill>
                <a:srgbClr val="7030A0"/>
              </a:solidFill>
              <a:latin typeface="Arial"/>
              <a:cs typeface="Arial"/>
            </a:endParaRPr>
          </a:p>
          <a:p>
            <a:pPr algn="ctr">
              <a:lnSpc>
                <a:spcPct val="134000"/>
              </a:lnSpc>
              <a:defRPr/>
            </a:pPr>
            <a:endParaRPr lang="en-AU" sz="2400" b="0">
              <a:solidFill>
                <a:srgbClr val="7030A0"/>
              </a:solidFill>
              <a:latin typeface="Arial"/>
              <a:cs typeface="Arial"/>
            </a:endParaRPr>
          </a:p>
          <a:p>
            <a:pPr algn="ctr">
              <a:lnSpc>
                <a:spcPct val="134000"/>
              </a:lnSpc>
              <a:defRPr/>
            </a:pPr>
            <a:endParaRPr lang="en-AU" sz="2400" b="0">
              <a:solidFill>
                <a:srgbClr val="FF0000"/>
              </a:solidFill>
              <a:latin typeface="Arial"/>
              <a:cs typeface="Arial"/>
            </a:endParaRPr>
          </a:p>
        </p:txBody>
      </p:sp>
      <p:cxnSp>
        <p:nvCxnSpPr>
          <p:cNvPr id="15" name="Straight Connector 14">
            <a:extLst>
              <a:ext uri="{FF2B5EF4-FFF2-40B4-BE49-F238E27FC236}">
                <a16:creationId xmlns:a16="http://schemas.microsoft.com/office/drawing/2014/main" id="{168347D6-32E6-30AC-98C0-64016FE19482}"/>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97CB125-ECB0-143D-FD70-11F096F67AD7}"/>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F3A3D6F2-0FE3-9154-332D-801E9A2861D8}"/>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0DC3CB62-7E21-7F9E-8A97-DE3EF2BB8062}"/>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Tree>
    <p:extLst>
      <p:ext uri="{BB962C8B-B14F-4D97-AF65-F5344CB8AC3E}">
        <p14:creationId xmlns:p14="http://schemas.microsoft.com/office/powerpoint/2010/main" val="1537455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449FDD-78DD-5DDB-1913-4BC770338DF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937C874-31B5-90FA-B9FD-DDF76069AB13}"/>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3F271A0A-F425-0822-E2FF-23AB1B7708E0}"/>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E22839A-89BC-7F42-AAB0-8DC3922B10F4}"/>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D4CECAAA-6387-7A46-6CD3-A9B1905DB1C2}"/>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Scenario Example</a:t>
            </a:r>
            <a:endParaRPr lang="en-AU" sz="4400" b="1">
              <a:solidFill>
                <a:srgbClr val="000000"/>
              </a:solidFill>
              <a:latin typeface="Arial"/>
              <a:cs typeface="Arial"/>
            </a:endParaRPr>
          </a:p>
        </p:txBody>
      </p:sp>
      <p:sp>
        <p:nvSpPr>
          <p:cNvPr id="13" name="Text Placeholder 2">
            <a:extLst>
              <a:ext uri="{FF2B5EF4-FFF2-40B4-BE49-F238E27FC236}">
                <a16:creationId xmlns:a16="http://schemas.microsoft.com/office/drawing/2014/main" id="{F834375E-48F5-8EB8-D76F-B1E143D7870D}"/>
              </a:ext>
            </a:extLst>
          </p:cNvPr>
          <p:cNvSpPr txBox="1">
            <a:spLocks/>
          </p:cNvSpPr>
          <p:nvPr/>
        </p:nvSpPr>
        <p:spPr>
          <a:xfrm>
            <a:off x="251520" y="1562099"/>
            <a:ext cx="11631510" cy="490900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b="0"/>
          </a:p>
          <a:p>
            <a:pPr marL="514350" indent="-514350">
              <a:buAutoNum type="arabicPeriod"/>
              <a:defRPr/>
            </a:pPr>
            <a:r>
              <a:rPr lang="en-US">
                <a:latin typeface="Arial"/>
                <a:cs typeface="Arial"/>
              </a:rPr>
              <a:t>Critical Substation between towns in NW Australia</a:t>
            </a:r>
            <a:endParaRPr lang="en-US"/>
          </a:p>
          <a:p>
            <a:pPr marL="514350" indent="-514350">
              <a:buAutoNum type="arabicPeriod"/>
              <a:defRPr/>
            </a:pPr>
            <a:endParaRPr lang="en-US">
              <a:latin typeface="Arial"/>
              <a:cs typeface="Arial"/>
            </a:endParaRPr>
          </a:p>
          <a:p>
            <a:pPr marL="514350" indent="-514350">
              <a:buAutoNum type="arabicPeriod"/>
              <a:defRPr/>
            </a:pPr>
            <a:r>
              <a:rPr lang="en-US">
                <a:latin typeface="Arial"/>
                <a:cs typeface="Arial"/>
              </a:rPr>
              <a:t>Diaspora Elements have inserted</a:t>
            </a:r>
            <a:endParaRPr lang="en-US"/>
          </a:p>
          <a:p>
            <a:pPr marL="514350" indent="-514350">
              <a:buAutoNum type="arabicPeriod"/>
              <a:defRPr/>
            </a:pPr>
            <a:endParaRPr lang="en-US"/>
          </a:p>
          <a:p>
            <a:pPr marL="514350" indent="-514350">
              <a:buAutoNum type="arabicPeriod"/>
              <a:defRPr/>
            </a:pPr>
            <a:r>
              <a:rPr lang="en-US">
                <a:latin typeface="Arial"/>
                <a:cs typeface="Arial"/>
              </a:rPr>
              <a:t>Likely to attack via UAV</a:t>
            </a:r>
            <a:endParaRPr lang="en-US"/>
          </a:p>
          <a:p>
            <a:pPr marL="514350" indent="-514350">
              <a:buAutoNum type="arabicPeriod"/>
              <a:defRPr/>
            </a:pPr>
            <a:endParaRPr lang="en-US"/>
          </a:p>
          <a:p>
            <a:pPr marL="514350" indent="-514350">
              <a:buAutoNum type="arabicPeriod"/>
              <a:defRPr/>
            </a:pPr>
            <a:r>
              <a:rPr lang="en-US">
                <a:latin typeface="Arial"/>
                <a:cs typeface="Arial"/>
              </a:rPr>
              <a:t>SDRs detect UAV's being set up prior to launch</a:t>
            </a:r>
            <a:endParaRPr lang="en-US"/>
          </a:p>
          <a:p>
            <a:pPr marL="514350" indent="-514350">
              <a:buAutoNum type="arabicPeriod"/>
              <a:defRPr/>
            </a:pPr>
            <a:endParaRPr lang="en-US"/>
          </a:p>
          <a:p>
            <a:pPr marL="514350" indent="-514350">
              <a:buAutoNum type="arabicPeriod"/>
              <a:defRPr/>
            </a:pPr>
            <a:r>
              <a:rPr lang="en-US">
                <a:latin typeface="Arial"/>
                <a:cs typeface="Arial"/>
              </a:rPr>
              <a:t>QRF may be deployed and contingency power </a:t>
            </a:r>
            <a:r>
              <a:rPr lang="en-US" err="1">
                <a:latin typeface="Arial"/>
                <a:cs typeface="Arial"/>
              </a:rPr>
              <a:t>mobilised</a:t>
            </a:r>
            <a:r>
              <a:rPr lang="en-US">
                <a:latin typeface="Arial"/>
                <a:cs typeface="Arial"/>
              </a:rPr>
              <a:t>.</a:t>
            </a:r>
            <a:endParaRPr lang="en-US"/>
          </a:p>
          <a:p>
            <a:pPr marL="514350" indent="-514350">
              <a:buAutoNum type="arabicPeriod"/>
              <a:defRPr/>
            </a:pPr>
            <a:endParaRPr lang="en-US"/>
          </a:p>
          <a:p>
            <a:pPr>
              <a:lnSpc>
                <a:spcPct val="134000"/>
              </a:lnSpc>
              <a:defRPr/>
            </a:pPr>
            <a:endParaRPr lang="en-US" sz="2000" b="0"/>
          </a:p>
          <a:p>
            <a:pPr>
              <a:lnSpc>
                <a:spcPct val="134000"/>
              </a:lnSpc>
              <a:defRPr/>
            </a:pPr>
            <a:endParaRPr lang="en-US" sz="2000" b="0"/>
          </a:p>
          <a:p>
            <a:pPr>
              <a:lnSpc>
                <a:spcPct val="134000"/>
              </a:lnSpc>
              <a:defRPr/>
            </a:pPr>
            <a:endParaRPr lang="en-US"/>
          </a:p>
          <a:p>
            <a:pPr>
              <a:lnSpc>
                <a:spcPct val="134000"/>
              </a:lnSpc>
              <a:defRPr/>
            </a:pPr>
            <a:endParaRPr lang="en-US" sz="2000" b="0"/>
          </a:p>
        </p:txBody>
      </p:sp>
      <p:cxnSp>
        <p:nvCxnSpPr>
          <p:cNvPr id="15" name="Straight Connector 14">
            <a:extLst>
              <a:ext uri="{FF2B5EF4-FFF2-40B4-BE49-F238E27FC236}">
                <a16:creationId xmlns:a16="http://schemas.microsoft.com/office/drawing/2014/main" id="{7D14756A-4C91-90D6-0479-21D32B95F5E1}"/>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BFFF64F-16E8-F915-B163-84B1308908A1}"/>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B95E6B1C-D6D9-ACB2-1461-1125B93E91BF}"/>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CCFDF82A-0111-E594-4870-5E1F8F385341}"/>
              </a:ext>
            </a:extLst>
          </p:cNvPr>
          <p:cNvSpPr txBox="1">
            <a:spLocks/>
          </p:cNvSpPr>
          <p:nvPr/>
        </p:nvSpPr>
        <p:spPr>
          <a:xfrm>
            <a:off x="2833694" y="6099593"/>
            <a:ext cx="6527548"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Scenario to infographiced</a:t>
            </a:r>
            <a:endParaRPr lang="en-US">
              <a:solidFill>
                <a:srgbClr val="0070C0"/>
              </a:solidFill>
            </a:endParaRPr>
          </a:p>
        </p:txBody>
      </p:sp>
    </p:spTree>
    <p:extLst>
      <p:ext uri="{BB962C8B-B14F-4D97-AF65-F5344CB8AC3E}">
        <p14:creationId xmlns:p14="http://schemas.microsoft.com/office/powerpoint/2010/main" val="952777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DA7761-F3F3-37D2-2978-72278A32857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A0D7C47-E845-7321-C783-1592C42611B5}"/>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5CD7CE73-977A-0505-D8A1-324075EB082D}"/>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4F19515-395A-6970-370D-5CF5B5F74B32}"/>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424EEC78-A38A-DBAE-D307-8E786AE113FD}"/>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Potential Features</a:t>
            </a:r>
            <a:endParaRPr lang="en-AU" sz="4400" b="1">
              <a:solidFill>
                <a:srgbClr val="000000"/>
              </a:solidFill>
            </a:endParaRPr>
          </a:p>
        </p:txBody>
      </p:sp>
      <p:sp>
        <p:nvSpPr>
          <p:cNvPr id="13" name="Text Placeholder 2">
            <a:extLst>
              <a:ext uri="{FF2B5EF4-FFF2-40B4-BE49-F238E27FC236}">
                <a16:creationId xmlns:a16="http://schemas.microsoft.com/office/drawing/2014/main" id="{28581144-A51E-43BE-9F03-10A2996667F7}"/>
              </a:ext>
            </a:extLst>
          </p:cNvPr>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7030A0"/>
                </a:solidFill>
                <a:latin typeface="Arial"/>
                <a:cs typeface="Arial"/>
              </a:rPr>
              <a:t>Node Tamper Resistance</a:t>
            </a:r>
            <a:endParaRPr lang="en-US">
              <a:solidFill>
                <a:srgbClr val="000000"/>
              </a:solidFill>
            </a:endParaRPr>
          </a:p>
          <a:p>
            <a:pPr algn="ctr">
              <a:lnSpc>
                <a:spcPct val="134000"/>
              </a:lnSpc>
              <a:defRPr/>
            </a:pPr>
            <a:endParaRPr lang="en-AU" sz="2400" b="0">
              <a:solidFill>
                <a:srgbClr val="7030A0"/>
              </a:solidFill>
            </a:endParaRPr>
          </a:p>
        </p:txBody>
      </p:sp>
      <p:cxnSp>
        <p:nvCxnSpPr>
          <p:cNvPr id="15" name="Straight Connector 14">
            <a:extLst>
              <a:ext uri="{FF2B5EF4-FFF2-40B4-BE49-F238E27FC236}">
                <a16:creationId xmlns:a16="http://schemas.microsoft.com/office/drawing/2014/main" id="{B71F1080-2389-61FF-5BFC-7F2D385BF75C}"/>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7E52922-9191-02B8-9EDC-AA72F75FBDA2}"/>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32C0FD77-40CB-23DE-1F89-A12E6C56F5C6}"/>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FCF4F5F3-6473-AB7C-A26E-CC4CBEEC687A}"/>
              </a:ext>
            </a:extLst>
          </p:cNvPr>
          <p:cNvSpPr txBox="1">
            <a:spLocks/>
          </p:cNvSpPr>
          <p:nvPr/>
        </p:nvSpPr>
        <p:spPr>
          <a:xfrm>
            <a:off x="-2911499" y="1950288"/>
            <a:ext cx="3148869" cy="420451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Tree>
    <p:extLst>
      <p:ext uri="{BB962C8B-B14F-4D97-AF65-F5344CB8AC3E}">
        <p14:creationId xmlns:p14="http://schemas.microsoft.com/office/powerpoint/2010/main" val="1627456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996CB-2970-3A3D-1D1D-6C0DD203D63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4772CA31-3BF3-CD80-E47B-6E551AB64A39}"/>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6193E6AF-ECB8-743C-88F6-25B1A90E4DEB}"/>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6D6143F-EF3E-C47A-F0F3-C862E5154748}"/>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0F66A3A-B00F-DE20-6B59-476E0BB3FB17}"/>
              </a:ext>
            </a:extLst>
          </p:cNvPr>
          <p:cNvSpPr>
            <a:spLocks noGrp="1"/>
          </p:cNvSpPr>
          <p:nvPr>
            <p:ph idx="1"/>
          </p:nvPr>
        </p:nvSpPr>
        <p:spPr>
          <a:xfrm>
            <a:off x="319253" y="1"/>
            <a:ext cx="11540853" cy="1552574"/>
          </a:xfrm>
        </p:spPr>
        <p:txBody>
          <a:bodyPr anchor="ctr">
            <a:normAutofit/>
          </a:bodyPr>
          <a:lstStyle/>
          <a:p>
            <a:pPr algn="ctr"/>
            <a:r>
              <a:rPr lang="en-AU" sz="4400" b="1">
                <a:solidFill>
                  <a:srgbClr val="000000"/>
                </a:solidFill>
                <a:latin typeface="Arial"/>
                <a:cs typeface="Arial"/>
              </a:rPr>
              <a:t>Uses Cases</a:t>
            </a:r>
            <a:endParaRPr lang="en-AU" sz="4400" b="1">
              <a:solidFill>
                <a:srgbClr val="000000"/>
              </a:solidFill>
            </a:endParaRPr>
          </a:p>
        </p:txBody>
      </p:sp>
      <p:sp>
        <p:nvSpPr>
          <p:cNvPr id="13" name="Text Placeholder 2">
            <a:extLst>
              <a:ext uri="{FF2B5EF4-FFF2-40B4-BE49-F238E27FC236}">
                <a16:creationId xmlns:a16="http://schemas.microsoft.com/office/drawing/2014/main" id="{554DB94A-B10F-A1EF-CD2E-2FC473CFEC69}"/>
              </a:ext>
            </a:extLst>
          </p:cNvPr>
          <p:cNvSpPr txBox="1">
            <a:spLocks/>
          </p:cNvSpPr>
          <p:nvPr/>
        </p:nvSpPr>
        <p:spPr>
          <a:xfrm>
            <a:off x="251520" y="1547722"/>
            <a:ext cx="11602756" cy="99836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Overview slide with 3 scenarios outlining use cases</a:t>
            </a:r>
            <a:endParaRPr lang="en-US">
              <a:solidFill>
                <a:srgbClr val="0070C0"/>
              </a:solidFill>
            </a:endParaRPr>
          </a:p>
        </p:txBody>
      </p:sp>
      <p:cxnSp>
        <p:nvCxnSpPr>
          <p:cNvPr id="15" name="Straight Connector 14">
            <a:extLst>
              <a:ext uri="{FF2B5EF4-FFF2-40B4-BE49-F238E27FC236}">
                <a16:creationId xmlns:a16="http://schemas.microsoft.com/office/drawing/2014/main" id="{3A0C19C4-9221-3E32-AEBF-E8892B3F002A}"/>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CDF93F3-DE49-1063-0EAF-B8FFE3302B55}"/>
              </a:ext>
            </a:extLst>
          </p:cNvPr>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6B0EC3D8-2D3F-93B0-5466-4E065E8D920F}"/>
              </a:ext>
            </a:extLst>
          </p:cNvPr>
          <p:cNvPicPr>
            <a:picLocks noChangeAspect="1"/>
          </p:cNvPicPr>
          <p:nvPr/>
        </p:nvPicPr>
        <p:blipFill rotWithShape="1">
          <a:blip r:embed="rId2"/>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F94A487F-C4CB-9638-FB64-D1D9888315EA}"/>
              </a:ext>
            </a:extLst>
          </p:cNvPr>
          <p:cNvSpPr txBox="1">
            <a:spLocks/>
          </p:cNvSpPr>
          <p:nvPr/>
        </p:nvSpPr>
        <p:spPr>
          <a:xfrm>
            <a:off x="-3722382" y="1628235"/>
            <a:ext cx="3968379"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summarise </a:t>
            </a:r>
            <a:r>
              <a:rPr lang="en-AU" sz="2400" b="0" err="1">
                <a:solidFill>
                  <a:srgbClr val="0070C0"/>
                </a:solidFill>
                <a:latin typeface="Arial"/>
                <a:cs typeface="Arial"/>
              </a:rPr>
              <a:t>followimgslides</a:t>
            </a:r>
            <a:endParaRPr lang="en-AU" sz="2400" b="0" err="1">
              <a:solidFill>
                <a:srgbClr val="0070C0"/>
              </a:solidFill>
            </a:endParaRPr>
          </a:p>
        </p:txBody>
      </p:sp>
    </p:spTree>
    <p:extLst>
      <p:ext uri="{BB962C8B-B14F-4D97-AF65-F5344CB8AC3E}">
        <p14:creationId xmlns:p14="http://schemas.microsoft.com/office/powerpoint/2010/main" val="1794886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60A-FBF8-80CC-6A61-9DB4741D5457}"/>
              </a:ext>
            </a:extLst>
          </p:cNvPr>
          <p:cNvSpPr>
            <a:spLocks noGrp="1"/>
          </p:cNvSpPr>
          <p:nvPr>
            <p:ph type="title"/>
          </p:nvPr>
        </p:nvSpPr>
        <p:spPr/>
        <p:txBody>
          <a:bodyPr>
            <a:normAutofit fontScale="90000"/>
          </a:bodyPr>
          <a:lstStyle/>
          <a:p>
            <a:r>
              <a:rPr lang="en-US">
                <a:latin typeface="Arial"/>
                <a:cs typeface="Arial"/>
              </a:rPr>
              <a:t>Capability Concept</a:t>
            </a:r>
            <a:br>
              <a:rPr lang="en-US">
                <a:latin typeface="Arial"/>
                <a:cs typeface="Arial"/>
              </a:rPr>
            </a:br>
            <a:endParaRPr lang="en-US"/>
          </a:p>
        </p:txBody>
      </p:sp>
      <p:sp>
        <p:nvSpPr>
          <p:cNvPr id="3" name="Content Placeholder 2">
            <a:extLst>
              <a:ext uri="{FF2B5EF4-FFF2-40B4-BE49-F238E27FC236}">
                <a16:creationId xmlns:a16="http://schemas.microsoft.com/office/drawing/2014/main" id="{2D354597-0174-8A25-4B27-9A4B1A937236}"/>
              </a:ext>
            </a:extLst>
          </p:cNvPr>
          <p:cNvSpPr>
            <a:spLocks noGrp="1"/>
          </p:cNvSpPr>
          <p:nvPr>
            <p:ph idx="1"/>
          </p:nvPr>
        </p:nvSpPr>
        <p:spPr>
          <a:xfrm>
            <a:off x="320684" y="1343025"/>
            <a:ext cx="5270370" cy="5005309"/>
          </a:xfrm>
        </p:spPr>
        <p:txBody>
          <a:bodyPr vert="horz" lIns="91440" tIns="45720" rIns="91440" bIns="45720" rtlCol="0" anchor="t">
            <a:normAutofit fontScale="62500" lnSpcReduction="20000"/>
          </a:bodyPr>
          <a:lstStyle/>
          <a:p>
            <a:r>
              <a:rPr lang="en-AU" b="1"/>
              <a:t>SMR Concept </a:t>
            </a:r>
          </a:p>
          <a:p>
            <a:pPr>
              <a:lnSpc>
                <a:spcPct val="120000"/>
              </a:lnSpc>
            </a:pPr>
            <a:r>
              <a:rPr lang="en-US"/>
              <a:t>A Deployable Passive &amp; Active RADAR Using Digital RF &amp; Machine Learning</a:t>
            </a:r>
          </a:p>
          <a:p>
            <a:endParaRPr lang="en-AU" b="1"/>
          </a:p>
          <a:p>
            <a:r>
              <a:rPr lang="en-AU" b="1"/>
              <a:t>End User</a:t>
            </a:r>
          </a:p>
          <a:p>
            <a:r>
              <a:rPr lang="en-AU"/>
              <a:t>Brigade asset</a:t>
            </a:r>
          </a:p>
          <a:p>
            <a:endParaRPr lang="en-AU"/>
          </a:p>
          <a:p>
            <a:r>
              <a:rPr lang="en-AU" b="1"/>
              <a:t>Deployment</a:t>
            </a:r>
          </a:p>
          <a:p>
            <a:r>
              <a:rPr lang="en-AU"/>
              <a:t>Affordable, scalable, portable, disposable</a:t>
            </a:r>
          </a:p>
          <a:p>
            <a:endParaRPr lang="en-AU"/>
          </a:p>
          <a:p>
            <a:r>
              <a:rPr lang="en-US" b="1"/>
              <a:t>Situational Awareness</a:t>
            </a:r>
          </a:p>
          <a:p>
            <a:r>
              <a:rPr lang="en-US"/>
              <a:t>Real-time with map overlays</a:t>
            </a:r>
          </a:p>
          <a:p>
            <a:endParaRPr lang="en-US"/>
          </a:p>
          <a:p>
            <a:r>
              <a:rPr lang="en-US" b="1"/>
              <a:t>Integration</a:t>
            </a:r>
          </a:p>
          <a:p>
            <a:r>
              <a:rPr lang="en-US"/>
              <a:t>ADF C2 systems and GIS platforms</a:t>
            </a:r>
          </a:p>
          <a:p>
            <a:endParaRPr lang="en-US"/>
          </a:p>
        </p:txBody>
      </p:sp>
      <p:grpSp>
        <p:nvGrpSpPr>
          <p:cNvPr id="67" name="Group 66">
            <a:extLst>
              <a:ext uri="{FF2B5EF4-FFF2-40B4-BE49-F238E27FC236}">
                <a16:creationId xmlns:a16="http://schemas.microsoft.com/office/drawing/2014/main" id="{F6D4F1C8-408E-6FD5-6E94-3A7B88224B4E}"/>
              </a:ext>
            </a:extLst>
          </p:cNvPr>
          <p:cNvGrpSpPr/>
          <p:nvPr/>
        </p:nvGrpSpPr>
        <p:grpSpPr>
          <a:xfrm>
            <a:off x="5591054" y="-278056"/>
            <a:ext cx="6467362" cy="6497882"/>
            <a:chOff x="3268737" y="-299702"/>
            <a:chExt cx="6982007" cy="6699157"/>
          </a:xfrm>
        </p:grpSpPr>
        <p:pic>
          <p:nvPicPr>
            <p:cNvPr id="6" name="Picture 5">
              <a:extLst>
                <a:ext uri="{FF2B5EF4-FFF2-40B4-BE49-F238E27FC236}">
                  <a16:creationId xmlns:a16="http://schemas.microsoft.com/office/drawing/2014/main" id="{9D12AA08-6D76-E9E6-2060-DA7417F9DBEA}"/>
                </a:ext>
              </a:extLst>
            </p:cNvPr>
            <p:cNvPicPr>
              <a:picLocks noChangeAspect="1"/>
            </p:cNvPicPr>
            <p:nvPr/>
          </p:nvPicPr>
          <p:blipFill>
            <a:blip r:embed="rId3"/>
            <a:stretch>
              <a:fillRect/>
            </a:stretch>
          </p:blipFill>
          <p:spPr>
            <a:xfrm>
              <a:off x="3268737" y="1631806"/>
              <a:ext cx="5903299" cy="4767649"/>
            </a:xfrm>
            <a:prstGeom prst="rect">
              <a:avLst/>
            </a:prstGeom>
            <a:ln>
              <a:noFill/>
            </a:ln>
            <a:effectLst>
              <a:outerShdw blurRad="292100" dist="139700" dir="2700000" algn="tl" rotWithShape="0">
                <a:srgbClr val="333333">
                  <a:alpha val="65000"/>
                </a:srgbClr>
              </a:outerShdw>
            </a:effectLst>
          </p:spPr>
        </p:pic>
        <p:pic>
          <p:nvPicPr>
            <p:cNvPr id="8" name="Graphic 7" descr="Factory with solid fill">
              <a:extLst>
                <a:ext uri="{FF2B5EF4-FFF2-40B4-BE49-F238E27FC236}">
                  <a16:creationId xmlns:a16="http://schemas.microsoft.com/office/drawing/2014/main" id="{084A4B7B-20BD-1124-2CCE-4943F415FE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8334" y="3913686"/>
              <a:ext cx="832022" cy="832022"/>
            </a:xfrm>
            <a:prstGeom prst="rect">
              <a:avLst/>
            </a:prstGeom>
          </p:spPr>
        </p:pic>
        <p:pic>
          <p:nvPicPr>
            <p:cNvPr id="9" name="Picture 8" descr="A red drone with a bomb&#10;&#10;AI-generated content may be incorrect.">
              <a:extLst>
                <a:ext uri="{FF2B5EF4-FFF2-40B4-BE49-F238E27FC236}">
                  <a16:creationId xmlns:a16="http://schemas.microsoft.com/office/drawing/2014/main" id="{924407D3-E5DD-F3A7-EA61-2D5619DED0F4}"/>
                </a:ext>
              </a:extLst>
            </p:cNvPr>
            <p:cNvPicPr>
              <a:picLocks noChangeAspect="1"/>
            </p:cNvPicPr>
            <p:nvPr/>
          </p:nvPicPr>
          <p:blipFill>
            <a:blip r:embed="rId6"/>
            <a:stretch>
              <a:fillRect/>
            </a:stretch>
          </p:blipFill>
          <p:spPr>
            <a:xfrm>
              <a:off x="7186916" y="3025543"/>
              <a:ext cx="754535" cy="404685"/>
            </a:xfrm>
            <a:prstGeom prst="rect">
              <a:avLst/>
            </a:prstGeom>
          </p:spPr>
        </p:pic>
        <p:grpSp>
          <p:nvGrpSpPr>
            <p:cNvPr id="10" name="Group 9">
              <a:extLst>
                <a:ext uri="{FF2B5EF4-FFF2-40B4-BE49-F238E27FC236}">
                  <a16:creationId xmlns:a16="http://schemas.microsoft.com/office/drawing/2014/main" id="{99106B30-B429-08DF-13E0-8B3190527258}"/>
                </a:ext>
              </a:extLst>
            </p:cNvPr>
            <p:cNvGrpSpPr/>
            <p:nvPr/>
          </p:nvGrpSpPr>
          <p:grpSpPr>
            <a:xfrm>
              <a:off x="5031306" y="3280760"/>
              <a:ext cx="2378675" cy="2297998"/>
              <a:chOff x="7723231" y="3203847"/>
              <a:chExt cx="2378675" cy="2297998"/>
            </a:xfrm>
          </p:grpSpPr>
          <p:pic>
            <p:nvPicPr>
              <p:cNvPr id="11" name="Picture 10" descr="A blue satellite dish with a black background&#10;&#10;AI-generated content may be incorrect.">
                <a:extLst>
                  <a:ext uri="{FF2B5EF4-FFF2-40B4-BE49-F238E27FC236}">
                    <a16:creationId xmlns:a16="http://schemas.microsoft.com/office/drawing/2014/main" id="{4F94AC12-5FE4-E057-0310-F099750CFCAF}"/>
                  </a:ext>
                </a:extLst>
              </p:cNvPr>
              <p:cNvPicPr>
                <a:picLocks noChangeAspect="1"/>
              </p:cNvPicPr>
              <p:nvPr/>
            </p:nvPicPr>
            <p:blipFill>
              <a:blip r:embed="rId7"/>
              <a:stretch>
                <a:fillRect/>
              </a:stretch>
            </p:blipFill>
            <p:spPr>
              <a:xfrm rot="-1260000">
                <a:off x="8740957" y="3203847"/>
                <a:ext cx="340583" cy="307375"/>
              </a:xfrm>
              <a:prstGeom prst="rect">
                <a:avLst/>
              </a:prstGeom>
            </p:spPr>
          </p:pic>
          <p:pic>
            <p:nvPicPr>
              <p:cNvPr id="12" name="Picture 11" descr="A blue satellite dish with a black background&#10;&#10;AI-generated content may be incorrect.">
                <a:extLst>
                  <a:ext uri="{FF2B5EF4-FFF2-40B4-BE49-F238E27FC236}">
                    <a16:creationId xmlns:a16="http://schemas.microsoft.com/office/drawing/2014/main" id="{E66FA315-5DA7-1C26-0605-A226781C351D}"/>
                  </a:ext>
                </a:extLst>
              </p:cNvPr>
              <p:cNvPicPr>
                <a:picLocks noChangeAspect="1"/>
              </p:cNvPicPr>
              <p:nvPr/>
            </p:nvPicPr>
            <p:blipFill>
              <a:blip r:embed="rId7"/>
              <a:stretch>
                <a:fillRect/>
              </a:stretch>
            </p:blipFill>
            <p:spPr>
              <a:xfrm rot="-1260000">
                <a:off x="7803903" y="4707252"/>
                <a:ext cx="340583" cy="307375"/>
              </a:xfrm>
              <a:prstGeom prst="rect">
                <a:avLst/>
              </a:prstGeom>
            </p:spPr>
          </p:pic>
          <p:pic>
            <p:nvPicPr>
              <p:cNvPr id="13" name="Picture 12" descr="A blue satellite dish with a black background&#10;&#10;AI-generated content may be incorrect.">
                <a:extLst>
                  <a:ext uri="{FF2B5EF4-FFF2-40B4-BE49-F238E27FC236}">
                    <a16:creationId xmlns:a16="http://schemas.microsoft.com/office/drawing/2014/main" id="{48D59A92-D57A-74BB-31D4-2B685F41DEC6}"/>
                  </a:ext>
                </a:extLst>
              </p:cNvPr>
              <p:cNvPicPr>
                <a:picLocks noChangeAspect="1"/>
              </p:cNvPicPr>
              <p:nvPr/>
            </p:nvPicPr>
            <p:blipFill>
              <a:blip r:embed="rId7"/>
              <a:stretch>
                <a:fillRect/>
              </a:stretch>
            </p:blipFill>
            <p:spPr>
              <a:xfrm rot="-1260000">
                <a:off x="9636821" y="4841117"/>
                <a:ext cx="340583" cy="307375"/>
              </a:xfrm>
              <a:prstGeom prst="rect">
                <a:avLst/>
              </a:prstGeom>
            </p:spPr>
          </p:pic>
          <p:pic>
            <p:nvPicPr>
              <p:cNvPr id="14" name="Picture 13" descr="A blue satellite dish with a black background&#10;&#10;AI-generated content may be incorrect.">
                <a:extLst>
                  <a:ext uri="{FF2B5EF4-FFF2-40B4-BE49-F238E27FC236}">
                    <a16:creationId xmlns:a16="http://schemas.microsoft.com/office/drawing/2014/main" id="{CC2F354C-733F-B3F1-7259-13D3CB6F8109}"/>
                  </a:ext>
                </a:extLst>
              </p:cNvPr>
              <p:cNvPicPr>
                <a:picLocks noChangeAspect="1"/>
              </p:cNvPicPr>
              <p:nvPr/>
            </p:nvPicPr>
            <p:blipFill>
              <a:blip r:embed="rId8"/>
              <a:stretch>
                <a:fillRect/>
              </a:stretch>
            </p:blipFill>
            <p:spPr>
              <a:xfrm>
                <a:off x="9648310" y="3703936"/>
                <a:ext cx="453596" cy="263613"/>
              </a:xfrm>
              <a:prstGeom prst="rect">
                <a:avLst/>
              </a:prstGeom>
            </p:spPr>
          </p:pic>
          <p:pic>
            <p:nvPicPr>
              <p:cNvPr id="15" name="Picture 14" descr="A blue satellite dish with a black background&#10;&#10;AI-generated content may be incorrect.">
                <a:extLst>
                  <a:ext uri="{FF2B5EF4-FFF2-40B4-BE49-F238E27FC236}">
                    <a16:creationId xmlns:a16="http://schemas.microsoft.com/office/drawing/2014/main" id="{C14BF818-01A5-7698-E818-873A33A34211}"/>
                  </a:ext>
                </a:extLst>
              </p:cNvPr>
              <p:cNvPicPr>
                <a:picLocks noChangeAspect="1"/>
              </p:cNvPicPr>
              <p:nvPr/>
            </p:nvPicPr>
            <p:blipFill>
              <a:blip r:embed="rId8"/>
              <a:stretch>
                <a:fillRect/>
              </a:stretch>
            </p:blipFill>
            <p:spPr>
              <a:xfrm flipH="1">
                <a:off x="7723231" y="3642153"/>
                <a:ext cx="504052" cy="304801"/>
              </a:xfrm>
              <a:prstGeom prst="rect">
                <a:avLst/>
              </a:prstGeom>
            </p:spPr>
          </p:pic>
          <p:pic>
            <p:nvPicPr>
              <p:cNvPr id="16" name="Picture 15" descr="A blue satellite dish with a black background&#10;&#10;AI-generated content may be incorrect.">
                <a:extLst>
                  <a:ext uri="{FF2B5EF4-FFF2-40B4-BE49-F238E27FC236}">
                    <a16:creationId xmlns:a16="http://schemas.microsoft.com/office/drawing/2014/main" id="{6DB024B9-B38E-1AEE-2132-4A86AF9AEC0A}"/>
                  </a:ext>
                </a:extLst>
              </p:cNvPr>
              <p:cNvPicPr>
                <a:picLocks noChangeAspect="1"/>
              </p:cNvPicPr>
              <p:nvPr/>
            </p:nvPicPr>
            <p:blipFill>
              <a:blip r:embed="rId8"/>
              <a:stretch>
                <a:fillRect/>
              </a:stretch>
            </p:blipFill>
            <p:spPr>
              <a:xfrm flipH="1">
                <a:off x="8619095" y="5197044"/>
                <a:ext cx="504052" cy="304801"/>
              </a:xfrm>
              <a:prstGeom prst="rect">
                <a:avLst/>
              </a:prstGeom>
            </p:spPr>
          </p:pic>
        </p:grpSp>
        <p:grpSp>
          <p:nvGrpSpPr>
            <p:cNvPr id="17" name="Group 16">
              <a:extLst>
                <a:ext uri="{FF2B5EF4-FFF2-40B4-BE49-F238E27FC236}">
                  <a16:creationId xmlns:a16="http://schemas.microsoft.com/office/drawing/2014/main" id="{3E33478F-2D71-3241-B366-E52882DFE777}"/>
                </a:ext>
              </a:extLst>
            </p:cNvPr>
            <p:cNvGrpSpPr/>
            <p:nvPr/>
          </p:nvGrpSpPr>
          <p:grpSpPr>
            <a:xfrm>
              <a:off x="5130948" y="3235791"/>
              <a:ext cx="2310114" cy="2367607"/>
              <a:chOff x="7822873" y="3158878"/>
              <a:chExt cx="2310114" cy="2367607"/>
            </a:xfrm>
          </p:grpSpPr>
          <p:grpSp>
            <p:nvGrpSpPr>
              <p:cNvPr id="18" name="Group 17">
                <a:extLst>
                  <a:ext uri="{FF2B5EF4-FFF2-40B4-BE49-F238E27FC236}">
                    <a16:creationId xmlns:a16="http://schemas.microsoft.com/office/drawing/2014/main" id="{46EB63D2-0E83-A84C-A013-7B7F3342B0E7}"/>
                  </a:ext>
                </a:extLst>
              </p:cNvPr>
              <p:cNvGrpSpPr/>
              <p:nvPr/>
            </p:nvGrpSpPr>
            <p:grpSpPr>
              <a:xfrm>
                <a:off x="9648310" y="3639672"/>
                <a:ext cx="483149" cy="428563"/>
                <a:chOff x="3841557" y="1110831"/>
                <a:chExt cx="5015033" cy="3827879"/>
              </a:xfrm>
              <a:solidFill>
                <a:srgbClr val="40824B"/>
              </a:solidFill>
            </p:grpSpPr>
            <p:grpSp>
              <p:nvGrpSpPr>
                <p:cNvPr id="59" name="Group 58">
                  <a:extLst>
                    <a:ext uri="{FF2B5EF4-FFF2-40B4-BE49-F238E27FC236}">
                      <a16:creationId xmlns:a16="http://schemas.microsoft.com/office/drawing/2014/main" id="{B090291D-9301-5609-757C-527AF63E5E0E}"/>
                    </a:ext>
                  </a:extLst>
                </p:cNvPr>
                <p:cNvGrpSpPr/>
                <p:nvPr/>
              </p:nvGrpSpPr>
              <p:grpSpPr>
                <a:xfrm>
                  <a:off x="3841557" y="1404935"/>
                  <a:ext cx="3755014" cy="3533775"/>
                  <a:chOff x="3282846" y="1828800"/>
                  <a:chExt cx="3879954" cy="3651354"/>
                </a:xfrm>
                <a:grpFill/>
              </p:grpSpPr>
              <p:sp>
                <p:nvSpPr>
                  <p:cNvPr id="62" name="Chord 61">
                    <a:extLst>
                      <a:ext uri="{FF2B5EF4-FFF2-40B4-BE49-F238E27FC236}">
                        <a16:creationId xmlns:a16="http://schemas.microsoft.com/office/drawing/2014/main" id="{1E0D3ADB-0E7B-AEE1-6704-E5D26ED679D9}"/>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2F860598-FA9E-9E3B-9A83-0BD576E79916}"/>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4" name="Straight Connector 63">
                    <a:extLst>
                      <a:ext uri="{FF2B5EF4-FFF2-40B4-BE49-F238E27FC236}">
                        <a16:creationId xmlns:a16="http://schemas.microsoft.com/office/drawing/2014/main" id="{45C11541-15D3-0944-A69C-59E4A890ADC9}"/>
                      </a:ext>
                    </a:extLst>
                  </p:cNvPr>
                  <p:cNvCxnSpPr>
                    <a:cxnSpLocks/>
                    <a:endCxn id="63"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DB49156-2D13-8DD1-DE96-F709295982A8}"/>
                      </a:ext>
                    </a:extLst>
                  </p:cNvPr>
                  <p:cNvCxnSpPr>
                    <a:cxnSpLocks/>
                    <a:endCxn id="63"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60" name="Block Arc 59">
                  <a:extLst>
                    <a:ext uri="{FF2B5EF4-FFF2-40B4-BE49-F238E27FC236}">
                      <a16:creationId xmlns:a16="http://schemas.microsoft.com/office/drawing/2014/main" id="{BD3A3CAE-737B-FE34-D2E6-A0A04119801F}"/>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1" name="Block Arc 60">
                  <a:extLst>
                    <a:ext uri="{FF2B5EF4-FFF2-40B4-BE49-F238E27FC236}">
                      <a16:creationId xmlns:a16="http://schemas.microsoft.com/office/drawing/2014/main" id="{50B38A66-CB8B-271A-44FE-C00587EAA57B}"/>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9" name="Group 18">
                <a:extLst>
                  <a:ext uri="{FF2B5EF4-FFF2-40B4-BE49-F238E27FC236}">
                    <a16:creationId xmlns:a16="http://schemas.microsoft.com/office/drawing/2014/main" id="{24D750E2-A0F5-7BA0-40B4-90189465E9B5}"/>
                  </a:ext>
                </a:extLst>
              </p:cNvPr>
              <p:cNvGrpSpPr/>
              <p:nvPr/>
            </p:nvGrpSpPr>
            <p:grpSpPr>
              <a:xfrm>
                <a:off x="8735858" y="3158878"/>
                <a:ext cx="483149" cy="428563"/>
                <a:chOff x="3841557" y="1110831"/>
                <a:chExt cx="5015033" cy="3827879"/>
              </a:xfrm>
              <a:solidFill>
                <a:srgbClr val="40824B"/>
              </a:solidFill>
            </p:grpSpPr>
            <p:grpSp>
              <p:nvGrpSpPr>
                <p:cNvPr id="52" name="Group 51">
                  <a:extLst>
                    <a:ext uri="{FF2B5EF4-FFF2-40B4-BE49-F238E27FC236}">
                      <a16:creationId xmlns:a16="http://schemas.microsoft.com/office/drawing/2014/main" id="{629525A7-0D66-616B-F5DE-300C3DA25B86}"/>
                    </a:ext>
                  </a:extLst>
                </p:cNvPr>
                <p:cNvGrpSpPr/>
                <p:nvPr/>
              </p:nvGrpSpPr>
              <p:grpSpPr>
                <a:xfrm>
                  <a:off x="3841557" y="1404935"/>
                  <a:ext cx="3755014" cy="3533775"/>
                  <a:chOff x="3282846" y="1828800"/>
                  <a:chExt cx="3879954" cy="3651354"/>
                </a:xfrm>
                <a:grpFill/>
              </p:grpSpPr>
              <p:sp>
                <p:nvSpPr>
                  <p:cNvPr id="55" name="Chord 54">
                    <a:extLst>
                      <a:ext uri="{FF2B5EF4-FFF2-40B4-BE49-F238E27FC236}">
                        <a16:creationId xmlns:a16="http://schemas.microsoft.com/office/drawing/2014/main" id="{B1B7E5F2-BD05-8526-FA08-B92A42F7E389}"/>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DF83D690-AF73-8C34-7576-52EB50F8B772}"/>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Connector 56">
                    <a:extLst>
                      <a:ext uri="{FF2B5EF4-FFF2-40B4-BE49-F238E27FC236}">
                        <a16:creationId xmlns:a16="http://schemas.microsoft.com/office/drawing/2014/main" id="{C43604B5-AAF9-B23D-8FD2-0A659DDECB88}"/>
                      </a:ext>
                    </a:extLst>
                  </p:cNvPr>
                  <p:cNvCxnSpPr>
                    <a:cxnSpLocks/>
                    <a:endCxn id="56"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63AD4EC-8576-2EE8-5AED-7722A970C483}"/>
                      </a:ext>
                    </a:extLst>
                  </p:cNvPr>
                  <p:cNvCxnSpPr>
                    <a:cxnSpLocks/>
                    <a:endCxn id="56"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53" name="Block Arc 52">
                  <a:extLst>
                    <a:ext uri="{FF2B5EF4-FFF2-40B4-BE49-F238E27FC236}">
                      <a16:creationId xmlns:a16="http://schemas.microsoft.com/office/drawing/2014/main" id="{26BC4242-6D95-3AC2-704F-CA011609AACA}"/>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4" name="Block Arc 53">
                  <a:extLst>
                    <a:ext uri="{FF2B5EF4-FFF2-40B4-BE49-F238E27FC236}">
                      <a16:creationId xmlns:a16="http://schemas.microsoft.com/office/drawing/2014/main" id="{4A7A6ABF-82EF-A732-49DF-27794611CC20}"/>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0" name="Group 19">
                <a:extLst>
                  <a:ext uri="{FF2B5EF4-FFF2-40B4-BE49-F238E27FC236}">
                    <a16:creationId xmlns:a16="http://schemas.microsoft.com/office/drawing/2014/main" id="{2030BC0E-56FE-59A9-75F5-28A24890B246}"/>
                  </a:ext>
                </a:extLst>
              </p:cNvPr>
              <p:cNvGrpSpPr/>
              <p:nvPr/>
            </p:nvGrpSpPr>
            <p:grpSpPr>
              <a:xfrm>
                <a:off x="7921279" y="3580097"/>
                <a:ext cx="483149" cy="428563"/>
                <a:chOff x="3841557" y="1110831"/>
                <a:chExt cx="5015033" cy="3827879"/>
              </a:xfrm>
              <a:solidFill>
                <a:srgbClr val="40824B"/>
              </a:solidFill>
            </p:grpSpPr>
            <p:grpSp>
              <p:nvGrpSpPr>
                <p:cNvPr id="45" name="Group 44">
                  <a:extLst>
                    <a:ext uri="{FF2B5EF4-FFF2-40B4-BE49-F238E27FC236}">
                      <a16:creationId xmlns:a16="http://schemas.microsoft.com/office/drawing/2014/main" id="{7F41BE0A-BC4F-3DBD-5B7C-46871E010762}"/>
                    </a:ext>
                  </a:extLst>
                </p:cNvPr>
                <p:cNvGrpSpPr/>
                <p:nvPr/>
              </p:nvGrpSpPr>
              <p:grpSpPr>
                <a:xfrm>
                  <a:off x="3841557" y="1404935"/>
                  <a:ext cx="3755014" cy="3533775"/>
                  <a:chOff x="3282846" y="1828800"/>
                  <a:chExt cx="3879954" cy="3651354"/>
                </a:xfrm>
                <a:grpFill/>
              </p:grpSpPr>
              <p:sp>
                <p:nvSpPr>
                  <p:cNvPr id="48" name="Chord 47">
                    <a:extLst>
                      <a:ext uri="{FF2B5EF4-FFF2-40B4-BE49-F238E27FC236}">
                        <a16:creationId xmlns:a16="http://schemas.microsoft.com/office/drawing/2014/main" id="{693D7C7A-BC58-1ECC-F3B8-016E9B5AD9A7}"/>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B85314D1-A3AA-7852-A2C2-C8EF5117B2C6}"/>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0" name="Straight Connector 49">
                    <a:extLst>
                      <a:ext uri="{FF2B5EF4-FFF2-40B4-BE49-F238E27FC236}">
                        <a16:creationId xmlns:a16="http://schemas.microsoft.com/office/drawing/2014/main" id="{38763E51-46C6-913D-F629-CDA3E18FCCD7}"/>
                      </a:ext>
                    </a:extLst>
                  </p:cNvPr>
                  <p:cNvCxnSpPr>
                    <a:cxnSpLocks/>
                    <a:endCxn id="49"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05AC753-D382-A750-ED3B-9CAF1191F9AE}"/>
                      </a:ext>
                    </a:extLst>
                  </p:cNvPr>
                  <p:cNvCxnSpPr>
                    <a:cxnSpLocks/>
                    <a:endCxn id="49"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46" name="Block Arc 45">
                  <a:extLst>
                    <a:ext uri="{FF2B5EF4-FFF2-40B4-BE49-F238E27FC236}">
                      <a16:creationId xmlns:a16="http://schemas.microsoft.com/office/drawing/2014/main" id="{D25ADC8E-E688-9946-DE74-87EF6F625A2B}"/>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47" name="Block Arc 46">
                  <a:extLst>
                    <a:ext uri="{FF2B5EF4-FFF2-40B4-BE49-F238E27FC236}">
                      <a16:creationId xmlns:a16="http://schemas.microsoft.com/office/drawing/2014/main" id="{31293725-D3CC-7711-90AE-1189DB3C6DD9}"/>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1" name="Group 20">
                <a:extLst>
                  <a:ext uri="{FF2B5EF4-FFF2-40B4-BE49-F238E27FC236}">
                    <a16:creationId xmlns:a16="http://schemas.microsoft.com/office/drawing/2014/main" id="{2A83784C-D4F7-60DD-2E8A-4E0398D6CD18}"/>
                  </a:ext>
                </a:extLst>
              </p:cNvPr>
              <p:cNvGrpSpPr/>
              <p:nvPr/>
            </p:nvGrpSpPr>
            <p:grpSpPr>
              <a:xfrm>
                <a:off x="7822873" y="4636828"/>
                <a:ext cx="483149" cy="428563"/>
                <a:chOff x="3841557" y="1110831"/>
                <a:chExt cx="5015033" cy="3827879"/>
              </a:xfrm>
              <a:solidFill>
                <a:srgbClr val="40824B"/>
              </a:solidFill>
            </p:grpSpPr>
            <p:grpSp>
              <p:nvGrpSpPr>
                <p:cNvPr id="38" name="Group 37">
                  <a:extLst>
                    <a:ext uri="{FF2B5EF4-FFF2-40B4-BE49-F238E27FC236}">
                      <a16:creationId xmlns:a16="http://schemas.microsoft.com/office/drawing/2014/main" id="{13342A22-F79D-7D7C-AC77-1C89B4AF0237}"/>
                    </a:ext>
                  </a:extLst>
                </p:cNvPr>
                <p:cNvGrpSpPr/>
                <p:nvPr/>
              </p:nvGrpSpPr>
              <p:grpSpPr>
                <a:xfrm>
                  <a:off x="3841557" y="1404935"/>
                  <a:ext cx="3755014" cy="3533775"/>
                  <a:chOff x="3282846" y="1828800"/>
                  <a:chExt cx="3879954" cy="3651354"/>
                </a:xfrm>
                <a:grpFill/>
              </p:grpSpPr>
              <p:sp>
                <p:nvSpPr>
                  <p:cNvPr id="41" name="Chord 40">
                    <a:extLst>
                      <a:ext uri="{FF2B5EF4-FFF2-40B4-BE49-F238E27FC236}">
                        <a16:creationId xmlns:a16="http://schemas.microsoft.com/office/drawing/2014/main" id="{6E27DB95-402D-B26E-91D9-216E31C46240}"/>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A7CAE2E9-2232-F9FA-FEA2-B98B5333DA2F}"/>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3" name="Straight Connector 42">
                    <a:extLst>
                      <a:ext uri="{FF2B5EF4-FFF2-40B4-BE49-F238E27FC236}">
                        <a16:creationId xmlns:a16="http://schemas.microsoft.com/office/drawing/2014/main" id="{B111B83B-043B-F220-C15B-C77799E8D6E9}"/>
                      </a:ext>
                    </a:extLst>
                  </p:cNvPr>
                  <p:cNvCxnSpPr>
                    <a:cxnSpLocks/>
                    <a:endCxn id="42"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850947A-6169-6645-38CD-7DC385BB40BF}"/>
                      </a:ext>
                    </a:extLst>
                  </p:cNvPr>
                  <p:cNvCxnSpPr>
                    <a:cxnSpLocks/>
                    <a:endCxn id="42"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39" name="Block Arc 38">
                  <a:extLst>
                    <a:ext uri="{FF2B5EF4-FFF2-40B4-BE49-F238E27FC236}">
                      <a16:creationId xmlns:a16="http://schemas.microsoft.com/office/drawing/2014/main" id="{B283D669-6FAF-31D8-E930-1BF85CC03A36}"/>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40" name="Block Arc 39">
                  <a:extLst>
                    <a:ext uri="{FF2B5EF4-FFF2-40B4-BE49-F238E27FC236}">
                      <a16:creationId xmlns:a16="http://schemas.microsoft.com/office/drawing/2014/main" id="{479CAE16-CBC5-1DA8-480C-3B6DE98F09BE}"/>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2" name="Group 21">
                <a:extLst>
                  <a:ext uri="{FF2B5EF4-FFF2-40B4-BE49-F238E27FC236}">
                    <a16:creationId xmlns:a16="http://schemas.microsoft.com/office/drawing/2014/main" id="{018E87D1-E113-A42B-70F9-A5A4A3C25D22}"/>
                  </a:ext>
                </a:extLst>
              </p:cNvPr>
              <p:cNvGrpSpPr/>
              <p:nvPr/>
            </p:nvGrpSpPr>
            <p:grpSpPr>
              <a:xfrm>
                <a:off x="8775150" y="5097922"/>
                <a:ext cx="483149" cy="428563"/>
                <a:chOff x="3841557" y="1110831"/>
                <a:chExt cx="5015033" cy="3827879"/>
              </a:xfrm>
              <a:solidFill>
                <a:srgbClr val="40824B"/>
              </a:solidFill>
            </p:grpSpPr>
            <p:grpSp>
              <p:nvGrpSpPr>
                <p:cNvPr id="31" name="Group 30">
                  <a:extLst>
                    <a:ext uri="{FF2B5EF4-FFF2-40B4-BE49-F238E27FC236}">
                      <a16:creationId xmlns:a16="http://schemas.microsoft.com/office/drawing/2014/main" id="{60A733A5-713C-B71B-E167-4571D0C59BFC}"/>
                    </a:ext>
                  </a:extLst>
                </p:cNvPr>
                <p:cNvGrpSpPr/>
                <p:nvPr/>
              </p:nvGrpSpPr>
              <p:grpSpPr>
                <a:xfrm>
                  <a:off x="3841557" y="1404935"/>
                  <a:ext cx="3755014" cy="3533775"/>
                  <a:chOff x="3282846" y="1828800"/>
                  <a:chExt cx="3879954" cy="3651354"/>
                </a:xfrm>
                <a:grpFill/>
              </p:grpSpPr>
              <p:sp>
                <p:nvSpPr>
                  <p:cNvPr id="34" name="Chord 33">
                    <a:extLst>
                      <a:ext uri="{FF2B5EF4-FFF2-40B4-BE49-F238E27FC236}">
                        <a16:creationId xmlns:a16="http://schemas.microsoft.com/office/drawing/2014/main" id="{29F7E7CB-FF44-C486-CAF7-2BE3C37E0EB6}"/>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2E4EBBC6-C652-B60D-242E-835BADC3F157}"/>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6" name="Straight Connector 35">
                    <a:extLst>
                      <a:ext uri="{FF2B5EF4-FFF2-40B4-BE49-F238E27FC236}">
                        <a16:creationId xmlns:a16="http://schemas.microsoft.com/office/drawing/2014/main" id="{655A9A4E-690C-A0A9-2DB2-EB1261E8D1DD}"/>
                      </a:ext>
                    </a:extLst>
                  </p:cNvPr>
                  <p:cNvCxnSpPr>
                    <a:cxnSpLocks/>
                    <a:endCxn id="35"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8657B1D-0C90-2BA0-9CC9-C42199BBD590}"/>
                      </a:ext>
                    </a:extLst>
                  </p:cNvPr>
                  <p:cNvCxnSpPr>
                    <a:cxnSpLocks/>
                    <a:endCxn id="35"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32" name="Block Arc 31">
                  <a:extLst>
                    <a:ext uri="{FF2B5EF4-FFF2-40B4-BE49-F238E27FC236}">
                      <a16:creationId xmlns:a16="http://schemas.microsoft.com/office/drawing/2014/main" id="{2017F055-0500-6C1E-3504-A8DAAEC1C7AE}"/>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3" name="Block Arc 32">
                  <a:extLst>
                    <a:ext uri="{FF2B5EF4-FFF2-40B4-BE49-F238E27FC236}">
                      <a16:creationId xmlns:a16="http://schemas.microsoft.com/office/drawing/2014/main" id="{C54E46FD-4327-8CE2-3336-1D0AE9459DEF}"/>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3" name="Group 22">
                <a:extLst>
                  <a:ext uri="{FF2B5EF4-FFF2-40B4-BE49-F238E27FC236}">
                    <a16:creationId xmlns:a16="http://schemas.microsoft.com/office/drawing/2014/main" id="{62AD1B04-07E7-00E3-E8FB-92D749541B12}"/>
                  </a:ext>
                </a:extLst>
              </p:cNvPr>
              <p:cNvGrpSpPr/>
              <p:nvPr/>
            </p:nvGrpSpPr>
            <p:grpSpPr>
              <a:xfrm>
                <a:off x="9649838" y="4759039"/>
                <a:ext cx="483149" cy="428563"/>
                <a:chOff x="3841557" y="1110831"/>
                <a:chExt cx="5015033" cy="3827879"/>
              </a:xfrm>
              <a:solidFill>
                <a:srgbClr val="40824B"/>
              </a:solidFill>
            </p:grpSpPr>
            <p:grpSp>
              <p:nvGrpSpPr>
                <p:cNvPr id="24" name="Group 23">
                  <a:extLst>
                    <a:ext uri="{FF2B5EF4-FFF2-40B4-BE49-F238E27FC236}">
                      <a16:creationId xmlns:a16="http://schemas.microsoft.com/office/drawing/2014/main" id="{F63A4665-9A48-FFA3-CFD4-414FC2599999}"/>
                    </a:ext>
                  </a:extLst>
                </p:cNvPr>
                <p:cNvGrpSpPr/>
                <p:nvPr/>
              </p:nvGrpSpPr>
              <p:grpSpPr>
                <a:xfrm>
                  <a:off x="3841557" y="1404935"/>
                  <a:ext cx="3755014" cy="3533775"/>
                  <a:chOff x="3282846" y="1828800"/>
                  <a:chExt cx="3879954" cy="3651354"/>
                </a:xfrm>
                <a:grpFill/>
              </p:grpSpPr>
              <p:sp>
                <p:nvSpPr>
                  <p:cNvPr id="27" name="Chord 26">
                    <a:extLst>
                      <a:ext uri="{FF2B5EF4-FFF2-40B4-BE49-F238E27FC236}">
                        <a16:creationId xmlns:a16="http://schemas.microsoft.com/office/drawing/2014/main" id="{21FA5A9B-AA3A-7AB5-B8F5-BFA2DA21D88E}"/>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F3C54EF7-E844-9419-EAE8-B6746489CD2B}"/>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9" name="Straight Connector 28">
                    <a:extLst>
                      <a:ext uri="{FF2B5EF4-FFF2-40B4-BE49-F238E27FC236}">
                        <a16:creationId xmlns:a16="http://schemas.microsoft.com/office/drawing/2014/main" id="{E7CDF9A6-D834-DEC8-5C8E-7D98CF6919CA}"/>
                      </a:ext>
                    </a:extLst>
                  </p:cNvPr>
                  <p:cNvCxnSpPr>
                    <a:cxnSpLocks/>
                    <a:endCxn id="28"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EBD8B6F-A0E9-D1A4-25A4-FCBA4AA3E8A1}"/>
                      </a:ext>
                    </a:extLst>
                  </p:cNvPr>
                  <p:cNvCxnSpPr>
                    <a:cxnSpLocks/>
                    <a:endCxn id="28"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25" name="Block Arc 24">
                  <a:extLst>
                    <a:ext uri="{FF2B5EF4-FFF2-40B4-BE49-F238E27FC236}">
                      <a16:creationId xmlns:a16="http://schemas.microsoft.com/office/drawing/2014/main" id="{E6720256-C3B6-7ACC-8B5D-3663A73EA7B3}"/>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6" name="Block Arc 25">
                  <a:extLst>
                    <a:ext uri="{FF2B5EF4-FFF2-40B4-BE49-F238E27FC236}">
                      <a16:creationId xmlns:a16="http://schemas.microsoft.com/office/drawing/2014/main" id="{8F885733-DA0D-B130-439B-4C38B588A9B9}"/>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pic>
          <p:nvPicPr>
            <p:cNvPr id="4" name="Picture 3">
              <a:extLst>
                <a:ext uri="{FF2B5EF4-FFF2-40B4-BE49-F238E27FC236}">
                  <a16:creationId xmlns:a16="http://schemas.microsoft.com/office/drawing/2014/main" id="{B2E423FD-245C-D689-B835-22206CCD638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2734" r="96387">
                          <a14:foregroundMark x1="5566" y1="15625" x2="34863" y2="14844"/>
                          <a14:foregroundMark x1="34863" y1="14844" x2="92871" y2="16211"/>
                          <a14:foregroundMark x1="92871" y1="16211" x2="95410" y2="80273"/>
                          <a14:foregroundMark x1="95410" y1="80273" x2="9375" y2="85059"/>
                          <a14:foregroundMark x1="9375" y1="85059" x2="2832" y2="28516"/>
                          <a14:foregroundMark x1="2832" y1="28516" x2="13965" y2="14355"/>
                          <a14:foregroundMark x1="92090" y1="14551" x2="96387" y2="81836"/>
                        </a14:backgroundRemoval>
                      </a14:imgEffect>
                    </a14:imgLayer>
                  </a14:imgProps>
                </a:ext>
              </a:extLst>
            </a:blip>
            <a:stretch>
              <a:fillRect/>
            </a:stretch>
          </p:blipFill>
          <p:spPr>
            <a:xfrm>
              <a:off x="6307558" y="-299702"/>
              <a:ext cx="3943186" cy="3943186"/>
            </a:xfrm>
            <a:prstGeom prst="rect">
              <a:avLst/>
            </a:prstGeom>
          </p:spPr>
        </p:pic>
      </p:grpSp>
    </p:spTree>
    <p:extLst>
      <p:ext uri="{BB962C8B-B14F-4D97-AF65-F5344CB8AC3E}">
        <p14:creationId xmlns:p14="http://schemas.microsoft.com/office/powerpoint/2010/main" val="2244596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t>Problem</a:t>
            </a:r>
            <a:endParaRPr lang="en-AU" sz="4400" b="1">
              <a:solidFill>
                <a:srgbClr val="FF0000"/>
              </a:solidFill>
            </a:endParaRPr>
          </a:p>
        </p:txBody>
      </p:sp>
      <p:sp>
        <p:nvSpPr>
          <p:cNvPr id="13" name="Text Placeholder 2"/>
          <p:cNvSpPr txBox="1">
            <a:spLocks/>
          </p:cNvSpPr>
          <p:nvPr/>
        </p:nvSpPr>
        <p:spPr>
          <a:xfrm>
            <a:off x="251520" y="1562099"/>
            <a:ext cx="11631510" cy="49090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defRPr/>
            </a:pPr>
            <a:endParaRPr lang="en-US" sz="2400" b="0">
              <a:latin typeface="Arial"/>
              <a:cs typeface="Arial"/>
            </a:endParaRPr>
          </a:p>
          <a:p>
            <a:pPr algn="ctr">
              <a:lnSpc>
                <a:spcPct val="100000"/>
              </a:lnSpc>
              <a:spcBef>
                <a:spcPts val="0"/>
              </a:spcBef>
              <a:defRPr/>
            </a:pPr>
            <a:r>
              <a:rPr lang="en-US" sz="1600" b="0">
                <a:solidFill>
                  <a:srgbClr val="FF0000"/>
                </a:solidFill>
                <a:latin typeface="Arial"/>
                <a:cs typeface="Arial"/>
              </a:rPr>
              <a:t>Current defense RF detection methods involve high classification, high-cost and high-inertia assets. These assets are targetable and exceedingly difficult to replace in a time of crisis. This slows the ability for commanders to make decision about their usage which in turn slows the ability for downstream decisions to be made. This is not viable in modern extremely rapid environments.</a:t>
            </a:r>
          </a:p>
          <a:p>
            <a:pPr algn="ctr">
              <a:lnSpc>
                <a:spcPct val="100000"/>
              </a:lnSpc>
              <a:spcBef>
                <a:spcPts val="0"/>
              </a:spcBef>
              <a:defRPr/>
            </a:pPr>
            <a:endParaRPr lang="en-US" sz="1600" b="0">
              <a:solidFill>
                <a:srgbClr val="FF0000"/>
              </a:solidFill>
              <a:latin typeface="Arial"/>
              <a:cs typeface="Arial"/>
            </a:endParaRPr>
          </a:p>
          <a:p>
            <a:pPr algn="ctr">
              <a:lnSpc>
                <a:spcPct val="100000"/>
              </a:lnSpc>
              <a:spcBef>
                <a:spcPts val="0"/>
              </a:spcBef>
              <a:defRPr/>
            </a:pPr>
            <a:r>
              <a:rPr lang="en-US" sz="1600" b="0">
                <a:solidFill>
                  <a:srgbClr val="FF0000"/>
                </a:solidFill>
                <a:latin typeface="Arial"/>
                <a:cs typeface="Arial"/>
              </a:rPr>
              <a:t>How can significant reductions in costs and increases in edge computing capability allow for the development of a tool which can increase the pace of the deployment of these asset in a manner which is low risk and resilient to disruption.</a:t>
            </a:r>
          </a:p>
          <a:p>
            <a:pPr algn="ctr">
              <a:lnSpc>
                <a:spcPct val="100000"/>
              </a:lnSpc>
              <a:spcBef>
                <a:spcPts val="0"/>
              </a:spcBef>
              <a:defRPr/>
            </a:pPr>
            <a:endParaRPr lang="en-US" sz="1600" b="0">
              <a:solidFill>
                <a:srgbClr val="FF0000"/>
              </a:solidFill>
            </a:endParaRPr>
          </a:p>
          <a:p>
            <a:pPr algn="ctr">
              <a:lnSpc>
                <a:spcPct val="100000"/>
              </a:lnSpc>
              <a:defRPr/>
            </a:pPr>
            <a:r>
              <a:rPr lang="en-US" sz="1600" b="0">
                <a:solidFill>
                  <a:srgbClr val="00B0F0"/>
                </a:solidFill>
                <a:latin typeface="Arial"/>
                <a:cs typeface="Arial"/>
              </a:rPr>
              <a:t>Critical infrastructure in remote areas are vulnerable to low-cost, multi-domain threats. Current detection systems are generally expensive and not easily or quickly relocated to these remote locations. Supply chains, particularly those that rely on international sources, can be easily interrupted. Large volumes of data generated from multi-spectral sensors can obscure useful intelligence without efficient processing at the point of collection. </a:t>
            </a:r>
          </a:p>
          <a:p>
            <a:pPr algn="ctr">
              <a:lnSpc>
                <a:spcPct val="100000"/>
              </a:lnSpc>
              <a:defRPr/>
            </a:pPr>
            <a:endParaRPr lang="en-US" sz="1600" b="0">
              <a:solidFill>
                <a:srgbClr val="00B0F0"/>
              </a:solidFill>
            </a:endParaRPr>
          </a:p>
          <a:p>
            <a:pPr algn="ctr">
              <a:lnSpc>
                <a:spcPct val="100000"/>
              </a:lnSpc>
              <a:spcBef>
                <a:spcPts val="0"/>
              </a:spcBef>
              <a:defRPr/>
            </a:pPr>
            <a:r>
              <a:rPr lang="en-US" sz="1600" b="0">
                <a:solidFill>
                  <a:srgbClr val="00B0F0"/>
                </a:solidFill>
                <a:latin typeface="Arial"/>
                <a:cs typeface="Arial"/>
              </a:rPr>
              <a:t>How can an Australian team deliver a scalable, flexible, rapidly deployable solution to providing persistent situational awareness of areas in close proximity to remote critical infrastructure?</a:t>
            </a:r>
            <a:endParaRPr lang="en-US">
              <a:solidFill>
                <a:srgbClr val="00B0F0"/>
              </a:solidFill>
              <a:latin typeface="Arial"/>
              <a:cs typeface="Arial"/>
            </a:endParaRPr>
          </a:p>
        </p:txBody>
      </p:sp>
      <p:cxnSp>
        <p:nvCxnSpPr>
          <p:cNvPr id="15" name="Straight Connector 14"/>
          <p:cNvCxnSpPr/>
          <p:nvPr/>
        </p:nvCxnSpPr>
        <p:spPr>
          <a:xfrm rot="5400000">
            <a:off x="6095676" y="-4280842"/>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2"/>
          <a:srcRect l="23461" t="2852" r="22832" b="23510"/>
          <a:stretch/>
        </p:blipFill>
        <p:spPr>
          <a:xfrm>
            <a:off x="10948406" y="285177"/>
            <a:ext cx="871041" cy="1048896"/>
          </a:xfrm>
          <a:prstGeom prst="rect">
            <a:avLst/>
          </a:prstGeom>
        </p:spPr>
      </p:pic>
      <p:pic>
        <p:nvPicPr>
          <p:cNvPr id="2" name="Picture 1" descr="A close up of a sign&#10;&#10;AI-generated content may be incorrect.">
            <a:extLst>
              <a:ext uri="{FF2B5EF4-FFF2-40B4-BE49-F238E27FC236}">
                <a16:creationId xmlns:a16="http://schemas.microsoft.com/office/drawing/2014/main" id="{6B72487C-92F3-9237-90E4-9B4206151DCC}"/>
              </a:ext>
            </a:extLst>
          </p:cNvPr>
          <p:cNvPicPr>
            <a:picLocks noChangeAspect="1"/>
          </p:cNvPicPr>
          <p:nvPr/>
        </p:nvPicPr>
        <p:blipFill>
          <a:blip r:embed="rId3"/>
          <a:stretch>
            <a:fillRect/>
          </a:stretch>
        </p:blipFill>
        <p:spPr>
          <a:xfrm>
            <a:off x="1245054" y="-4536"/>
            <a:ext cx="6000750" cy="571500"/>
          </a:xfrm>
          <a:prstGeom prst="rect">
            <a:avLst/>
          </a:prstGeom>
        </p:spPr>
      </p:pic>
    </p:spTree>
    <p:extLst>
      <p:ext uri="{BB962C8B-B14F-4D97-AF65-F5344CB8AC3E}">
        <p14:creationId xmlns:p14="http://schemas.microsoft.com/office/powerpoint/2010/main" val="2686084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52826C-E358-CEBE-2D29-3CF5D78FA57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DFBE2971-CF83-81F3-1B9F-66B33FDAF405}"/>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E0CB0FCF-4F00-ECE7-2A16-7DCD73469C2A}"/>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A12AA44-64DC-A3B3-F19D-0E9A9240CB81}"/>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FC18ED69-099B-8833-C8D5-831BC2EC80C0}"/>
              </a:ext>
            </a:extLst>
          </p:cNvPr>
          <p:cNvSpPr>
            <a:spLocks noGrp="1"/>
          </p:cNvSpPr>
          <p:nvPr>
            <p:ph idx="1"/>
          </p:nvPr>
        </p:nvSpPr>
        <p:spPr>
          <a:xfrm>
            <a:off x="319253" y="1"/>
            <a:ext cx="11540853" cy="1552574"/>
          </a:xfrm>
        </p:spPr>
        <p:txBody>
          <a:bodyPr anchor="ctr">
            <a:normAutofit/>
          </a:bodyPr>
          <a:lstStyle/>
          <a:p>
            <a:pPr algn="ctr"/>
            <a:r>
              <a:rPr lang="en-AU" sz="4400" b="1"/>
              <a:t>Solution Roadmap</a:t>
            </a:r>
            <a:endParaRPr lang="en-AU" sz="4400" b="1">
              <a:solidFill>
                <a:srgbClr val="FF0000"/>
              </a:solidFill>
            </a:endParaRPr>
          </a:p>
        </p:txBody>
      </p:sp>
      <p:cxnSp>
        <p:nvCxnSpPr>
          <p:cNvPr id="15" name="Straight Connector 14">
            <a:extLst>
              <a:ext uri="{FF2B5EF4-FFF2-40B4-BE49-F238E27FC236}">
                <a16:creationId xmlns:a16="http://schemas.microsoft.com/office/drawing/2014/main" id="{3FB3DE79-4C4C-3B97-91AF-351953BF127B}"/>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F3AAC45-8C55-D63B-EF87-85D46E01BFA9}"/>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EF471D33-A019-A134-BA8B-75213C7C4CA0}"/>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93898CB0-9281-E863-CC5B-A5A4C7DB9434}"/>
              </a:ext>
            </a:extLst>
          </p:cNvPr>
          <p:cNvSpPr txBox="1">
            <a:spLocks/>
          </p:cNvSpPr>
          <p:nvPr/>
        </p:nvSpPr>
        <p:spPr>
          <a:xfrm>
            <a:off x="-3743168" y="413225"/>
            <a:ext cx="3157577" cy="5382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4" name="Text Placeholder 2">
            <a:extLst>
              <a:ext uri="{FF2B5EF4-FFF2-40B4-BE49-F238E27FC236}">
                <a16:creationId xmlns:a16="http://schemas.microsoft.com/office/drawing/2014/main" id="{EAE6F009-A468-915B-097A-F20E6DDE500A}"/>
              </a:ext>
            </a:extLst>
          </p:cNvPr>
          <p:cNvSpPr txBox="1">
            <a:spLocks/>
          </p:cNvSpPr>
          <p:nvPr/>
        </p:nvSpPr>
        <p:spPr>
          <a:xfrm>
            <a:off x="797173" y="1653430"/>
            <a:ext cx="4423854" cy="424684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400">
                <a:solidFill>
                  <a:srgbClr val="000000"/>
                </a:solidFill>
                <a:latin typeface="Arial"/>
                <a:cs typeface="Arial"/>
              </a:rPr>
              <a:t>Stages</a:t>
            </a:r>
          </a:p>
          <a:p>
            <a:pPr>
              <a:lnSpc>
                <a:spcPct val="134000"/>
              </a:lnSpc>
              <a:defRPr/>
            </a:pPr>
            <a:r>
              <a:rPr lang="en-AU" sz="1400" b="0">
                <a:solidFill>
                  <a:srgbClr val="000000"/>
                </a:solidFill>
                <a:latin typeface="Arial"/>
                <a:cs typeface="Arial"/>
              </a:rPr>
              <a:t>Stage 1 – Year 1</a:t>
            </a:r>
            <a:endParaRPr lang="en-US" sz="1400">
              <a:solidFill>
                <a:srgbClr val="000000"/>
              </a:solidFill>
            </a:endParaRPr>
          </a:p>
          <a:p>
            <a:pPr marL="342900" indent="-342900">
              <a:lnSpc>
                <a:spcPct val="134000"/>
              </a:lnSpc>
              <a:buChar char="•"/>
              <a:defRPr/>
            </a:pPr>
            <a:r>
              <a:rPr lang="en-AU" sz="1400" b="0">
                <a:solidFill>
                  <a:srgbClr val="000000"/>
                </a:solidFill>
                <a:latin typeface="Arial"/>
                <a:cs typeface="Arial"/>
              </a:rPr>
              <a:t>Prototype/ Light field trials</a:t>
            </a:r>
          </a:p>
          <a:p>
            <a:pPr marL="342900" indent="-342900">
              <a:lnSpc>
                <a:spcPct val="134000"/>
              </a:lnSpc>
              <a:buChar char="•"/>
              <a:defRPr/>
            </a:pPr>
            <a:r>
              <a:rPr lang="en-AU" sz="1400" b="0">
                <a:solidFill>
                  <a:srgbClr val="000000"/>
                </a:solidFill>
                <a:latin typeface="Arial"/>
                <a:cs typeface="Arial"/>
              </a:rPr>
              <a:t>$10,000</a:t>
            </a:r>
            <a:endParaRPr lang="en-AU" sz="1400" b="0">
              <a:solidFill>
                <a:srgbClr val="000000"/>
              </a:solidFill>
            </a:endParaRPr>
          </a:p>
          <a:p>
            <a:pPr>
              <a:lnSpc>
                <a:spcPct val="134000"/>
              </a:lnSpc>
              <a:defRPr/>
            </a:pPr>
            <a:r>
              <a:rPr lang="en-AU" sz="1400" b="0">
                <a:solidFill>
                  <a:srgbClr val="000000"/>
                </a:solidFill>
                <a:latin typeface="Arial"/>
                <a:cs typeface="Arial"/>
              </a:rPr>
              <a:t>Stage 2 – Year 2</a:t>
            </a:r>
            <a:endParaRPr lang="en-US" sz="1400" b="0">
              <a:solidFill>
                <a:srgbClr val="000000"/>
              </a:solidFill>
              <a:latin typeface="Arial"/>
              <a:cs typeface="Arial"/>
            </a:endParaRPr>
          </a:p>
          <a:p>
            <a:pPr marL="342900" indent="-342900">
              <a:lnSpc>
                <a:spcPct val="134000"/>
              </a:lnSpc>
              <a:buFont typeface="Arial,Sans-Serif" panose="020B0604020202020204" pitchFamily="34" charset="0"/>
              <a:buChar char="•"/>
              <a:defRPr/>
            </a:pPr>
            <a:r>
              <a:rPr lang="en-AU" sz="1400" b="0">
                <a:solidFill>
                  <a:srgbClr val="000000"/>
                </a:solidFill>
                <a:latin typeface="Arial"/>
                <a:cs typeface="Arial"/>
              </a:rPr>
              <a:t>Extensive Field Trials and ML testing</a:t>
            </a:r>
          </a:p>
          <a:p>
            <a:pPr marL="342900" indent="-342900">
              <a:lnSpc>
                <a:spcPct val="134000"/>
              </a:lnSpc>
              <a:buFont typeface="Arial,Sans-Serif" panose="020B0604020202020204" pitchFamily="34" charset="0"/>
              <a:buChar char="•"/>
              <a:defRPr/>
            </a:pPr>
            <a:r>
              <a:rPr lang="en-AU" sz="1400" b="0">
                <a:solidFill>
                  <a:srgbClr val="000000"/>
                </a:solidFill>
                <a:latin typeface="Arial"/>
                <a:cs typeface="Arial"/>
              </a:rPr>
              <a:t>$50,000</a:t>
            </a:r>
            <a:endParaRPr lang="en-AU" sz="1400">
              <a:solidFill>
                <a:srgbClr val="000000"/>
              </a:solidFill>
            </a:endParaRPr>
          </a:p>
          <a:p>
            <a:pPr>
              <a:lnSpc>
                <a:spcPct val="134000"/>
              </a:lnSpc>
              <a:defRPr/>
            </a:pPr>
            <a:r>
              <a:rPr lang="en-AU" sz="1400" b="0">
                <a:solidFill>
                  <a:srgbClr val="000000"/>
                </a:solidFill>
                <a:latin typeface="Arial"/>
                <a:cs typeface="Arial"/>
              </a:rPr>
              <a:t>Stage 3 - Year 3</a:t>
            </a:r>
            <a:endParaRPr lang="en-US" sz="1400" b="0">
              <a:solidFill>
                <a:srgbClr val="000000"/>
              </a:solidFill>
              <a:latin typeface="Arial"/>
              <a:cs typeface="Arial"/>
            </a:endParaRPr>
          </a:p>
          <a:p>
            <a:pPr marL="342900" indent="-342900">
              <a:lnSpc>
                <a:spcPct val="134000"/>
              </a:lnSpc>
              <a:buFont typeface="Arial,Sans-Serif" panose="020B0604020202020204" pitchFamily="34" charset="0"/>
              <a:buChar char="•"/>
              <a:defRPr/>
            </a:pPr>
            <a:r>
              <a:rPr lang="en-AU" sz="1400" b="0">
                <a:solidFill>
                  <a:srgbClr val="000000"/>
                </a:solidFill>
                <a:latin typeface="Arial"/>
                <a:cs typeface="Arial"/>
              </a:rPr>
              <a:t>Advanced Prototype</a:t>
            </a:r>
          </a:p>
          <a:p>
            <a:pPr marL="342900" indent="-342900">
              <a:lnSpc>
                <a:spcPct val="134000"/>
              </a:lnSpc>
              <a:buFont typeface="Arial,Sans-Serif" panose="020B0604020202020204" pitchFamily="34" charset="0"/>
              <a:buChar char="•"/>
              <a:defRPr/>
            </a:pPr>
            <a:r>
              <a:rPr lang="en-AU" sz="1400" b="0">
                <a:solidFill>
                  <a:srgbClr val="000000"/>
                </a:solidFill>
                <a:latin typeface="Arial"/>
                <a:cs typeface="Arial"/>
              </a:rPr>
              <a:t>$500,000</a:t>
            </a:r>
            <a:endParaRPr lang="en-AU" sz="1400">
              <a:solidFill>
                <a:srgbClr val="000000"/>
              </a:solidFill>
            </a:endParaRPr>
          </a:p>
          <a:p>
            <a:pPr>
              <a:lnSpc>
                <a:spcPct val="134000"/>
              </a:lnSpc>
              <a:defRPr/>
            </a:pPr>
            <a:endParaRPr lang="en-AU" sz="1400" b="0">
              <a:solidFill>
                <a:srgbClr val="000000"/>
              </a:solidFill>
            </a:endParaRPr>
          </a:p>
          <a:p>
            <a:pPr>
              <a:lnSpc>
                <a:spcPct val="134000"/>
              </a:lnSpc>
              <a:defRPr/>
            </a:pPr>
            <a:endParaRPr lang="en-AU" sz="1400" b="0">
              <a:solidFill>
                <a:srgbClr val="000000"/>
              </a:solidFill>
            </a:endParaRPr>
          </a:p>
          <a:p>
            <a:pPr>
              <a:lnSpc>
                <a:spcPct val="134000"/>
              </a:lnSpc>
              <a:defRPr/>
            </a:pPr>
            <a:endParaRPr lang="en-AU" sz="1400" b="0">
              <a:solidFill>
                <a:srgbClr val="000000"/>
              </a:solidFill>
            </a:endParaRPr>
          </a:p>
          <a:p>
            <a:pPr>
              <a:lnSpc>
                <a:spcPct val="134000"/>
              </a:lnSpc>
              <a:defRPr/>
            </a:pPr>
            <a:endParaRPr lang="en-AU" sz="1400" b="0">
              <a:solidFill>
                <a:srgbClr val="000000"/>
              </a:solidFill>
            </a:endParaRPr>
          </a:p>
        </p:txBody>
      </p:sp>
      <p:sp>
        <p:nvSpPr>
          <p:cNvPr id="5" name="Text Placeholder 2">
            <a:extLst>
              <a:ext uri="{FF2B5EF4-FFF2-40B4-BE49-F238E27FC236}">
                <a16:creationId xmlns:a16="http://schemas.microsoft.com/office/drawing/2014/main" id="{DAE502AF-5E1A-CA12-46C2-1DCFA280D5A6}"/>
              </a:ext>
            </a:extLst>
          </p:cNvPr>
          <p:cNvSpPr txBox="1">
            <a:spLocks/>
          </p:cNvSpPr>
          <p:nvPr/>
        </p:nvSpPr>
        <p:spPr>
          <a:xfrm>
            <a:off x="6116796" y="1639052"/>
            <a:ext cx="4826419" cy="426122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defRPr/>
            </a:pPr>
            <a:r>
              <a:rPr lang="en-AU" sz="1600">
                <a:solidFill>
                  <a:srgbClr val="000000"/>
                </a:solidFill>
                <a:latin typeface="Arial"/>
                <a:cs typeface="Arial"/>
              </a:rPr>
              <a:t>Structure</a:t>
            </a:r>
          </a:p>
          <a:p>
            <a:pPr marL="285750" indent="-285750">
              <a:lnSpc>
                <a:spcPct val="134000"/>
              </a:lnSpc>
              <a:buChar char="•"/>
              <a:defRPr/>
            </a:pPr>
            <a:r>
              <a:rPr lang="en-AU" sz="1600" b="0">
                <a:solidFill>
                  <a:srgbClr val="000000"/>
                </a:solidFill>
                <a:latin typeface="Arial"/>
                <a:cs typeface="Arial"/>
              </a:rPr>
              <a:t>Establish Civilian / Defence working group</a:t>
            </a:r>
            <a:endParaRPr lang="en-AU" sz="1600" b="0">
              <a:solidFill>
                <a:srgbClr val="000000"/>
              </a:solidFill>
            </a:endParaRPr>
          </a:p>
          <a:p>
            <a:pPr marL="285750" indent="-285750">
              <a:lnSpc>
                <a:spcPct val="134000"/>
              </a:lnSpc>
              <a:buChar char="•"/>
              <a:defRPr/>
            </a:pPr>
            <a:r>
              <a:rPr lang="en-AU" sz="1600" b="0">
                <a:solidFill>
                  <a:srgbClr val="000000"/>
                </a:solidFill>
                <a:highlight>
                  <a:srgbClr val="FFFF00"/>
                </a:highlight>
                <a:latin typeface="Arial"/>
                <a:cs typeface="Arial"/>
              </a:rPr>
              <a:t>IP owned by Defence </a:t>
            </a:r>
          </a:p>
          <a:p>
            <a:pPr marL="285750" indent="-285750">
              <a:lnSpc>
                <a:spcPct val="134000"/>
              </a:lnSpc>
              <a:buChar char="•"/>
              <a:defRPr/>
            </a:pPr>
            <a:r>
              <a:rPr lang="en-AU" sz="1600" b="0">
                <a:solidFill>
                  <a:srgbClr val="000000"/>
                </a:solidFill>
                <a:latin typeface="Arial"/>
                <a:cs typeface="Arial"/>
              </a:rPr>
              <a:t>Exclusive to sovereign Australian entities</a:t>
            </a:r>
          </a:p>
          <a:p>
            <a:pPr marL="342900" indent="-342900">
              <a:lnSpc>
                <a:spcPct val="134000"/>
              </a:lnSpc>
              <a:buFont typeface="Arial" panose="020B0604020202020204" pitchFamily="34" charset="0"/>
              <a:buChar char="•"/>
              <a:defRPr/>
            </a:pPr>
            <a:r>
              <a:rPr lang="en-AU" sz="1600" b="0">
                <a:solidFill>
                  <a:srgbClr val="000000"/>
                </a:solidFill>
                <a:latin typeface="Arial"/>
                <a:cs typeface="Arial"/>
              </a:rPr>
              <a:t>Design and prototyping to be completed by civilian entities</a:t>
            </a:r>
            <a:endParaRPr lang="en-AU" sz="3200"/>
          </a:p>
          <a:p>
            <a:pPr marL="342900" indent="-342900">
              <a:lnSpc>
                <a:spcPct val="134000"/>
              </a:lnSpc>
              <a:buFont typeface="Arial" panose="020B0604020202020204" pitchFamily="34" charset="0"/>
              <a:buChar char="•"/>
              <a:defRPr/>
            </a:pPr>
            <a:r>
              <a:rPr lang="en-AU" sz="1600" b="0">
                <a:solidFill>
                  <a:srgbClr val="000000"/>
                </a:solidFill>
                <a:latin typeface="Arial"/>
                <a:cs typeface="Arial"/>
              </a:rPr>
              <a:t>Open shared utilisation defence locations and facilities</a:t>
            </a:r>
          </a:p>
          <a:p>
            <a:pPr marL="342900" indent="-342900">
              <a:lnSpc>
                <a:spcPct val="134000"/>
              </a:lnSpc>
              <a:buFont typeface="Arial" panose="020B0604020202020204" pitchFamily="34" charset="0"/>
              <a:buChar char="•"/>
              <a:defRPr/>
            </a:pPr>
            <a:r>
              <a:rPr lang="en-AU" sz="1600" b="0">
                <a:solidFill>
                  <a:srgbClr val="000000"/>
                </a:solidFill>
                <a:latin typeface="Arial"/>
                <a:cs typeface="Arial"/>
              </a:rPr>
              <a:t>Testing to be completed by defence</a:t>
            </a:r>
          </a:p>
          <a:p>
            <a:pPr>
              <a:lnSpc>
                <a:spcPct val="134000"/>
              </a:lnSpc>
              <a:defRPr/>
            </a:pPr>
            <a:endParaRPr lang="en-AU" sz="1600" b="0">
              <a:solidFill>
                <a:srgbClr val="000000"/>
              </a:solidFill>
            </a:endParaRPr>
          </a:p>
          <a:p>
            <a:pPr>
              <a:lnSpc>
                <a:spcPct val="134000"/>
              </a:lnSpc>
              <a:defRPr/>
            </a:pPr>
            <a:endParaRPr lang="en-AU" sz="1600" b="0">
              <a:solidFill>
                <a:srgbClr val="000000"/>
              </a:solidFill>
            </a:endParaRPr>
          </a:p>
          <a:p>
            <a:pPr>
              <a:lnSpc>
                <a:spcPct val="134000"/>
              </a:lnSpc>
              <a:defRPr/>
            </a:pPr>
            <a:endParaRPr lang="en-AU" sz="1600" b="0">
              <a:solidFill>
                <a:srgbClr val="000000"/>
              </a:solidFill>
            </a:endParaRPr>
          </a:p>
          <a:p>
            <a:pPr>
              <a:lnSpc>
                <a:spcPct val="134000"/>
              </a:lnSpc>
              <a:defRPr/>
            </a:pPr>
            <a:endParaRPr lang="en-AU" sz="1600" b="0">
              <a:solidFill>
                <a:srgbClr val="000000"/>
              </a:solidFill>
            </a:endParaRPr>
          </a:p>
        </p:txBody>
      </p:sp>
    </p:spTree>
    <p:extLst>
      <p:ext uri="{BB962C8B-B14F-4D97-AF65-F5344CB8AC3E}">
        <p14:creationId xmlns:p14="http://schemas.microsoft.com/office/powerpoint/2010/main" val="3792611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1699844" y="6299657"/>
            <a:ext cx="399568" cy="430887"/>
            <a:chOff x="1799490" y="5772118"/>
            <a:chExt cx="399568" cy="430887"/>
          </a:xfrm>
        </p:grpSpPr>
        <p:sp>
          <p:nvSpPr>
            <p:cNvPr id="10" name="Oval 9"/>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p:cNvSpPr>
            <a:spLocks noGrp="1"/>
          </p:cNvSpPr>
          <p:nvPr>
            <p:ph idx="1"/>
          </p:nvPr>
        </p:nvSpPr>
        <p:spPr>
          <a:xfrm>
            <a:off x="319253" y="1"/>
            <a:ext cx="11540853" cy="1552574"/>
          </a:xfrm>
        </p:spPr>
        <p:txBody>
          <a:bodyPr anchor="ctr">
            <a:normAutofit/>
          </a:bodyPr>
          <a:lstStyle/>
          <a:p>
            <a:pPr algn="ctr"/>
            <a:r>
              <a:rPr lang="en-AU" sz="4400" b="1"/>
              <a:t>Use Case</a:t>
            </a:r>
            <a:endParaRPr lang="en-AU" sz="4400" b="1">
              <a:solidFill>
                <a:srgbClr val="FF0000"/>
              </a:solidFill>
            </a:endParaRPr>
          </a:p>
        </p:txBody>
      </p:sp>
      <p:sp>
        <p:nvSpPr>
          <p:cNvPr id="13" name="Text Placeholder 2"/>
          <p:cNvSpPr txBox="1">
            <a:spLocks/>
          </p:cNvSpPr>
          <p:nvPr/>
        </p:nvSpPr>
        <p:spPr>
          <a:xfrm>
            <a:off x="251520" y="2495863"/>
            <a:ext cx="11631510" cy="397524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endParaRPr lang="en-US" sz="2000" b="0">
              <a:latin typeface="Arial"/>
              <a:cs typeface="Arial"/>
            </a:endParaRPr>
          </a:p>
          <a:p>
            <a:pPr algn="ctr">
              <a:lnSpc>
                <a:spcPct val="134000"/>
              </a:lnSpc>
              <a:defRPr/>
            </a:pPr>
            <a:r>
              <a:rPr lang="en-US" sz="2000" b="0">
                <a:latin typeface="Arial"/>
                <a:cs typeface="Arial"/>
              </a:rPr>
              <a:t>An ADF patrol along the Pilbara coast deploys a sovereign AI/ML-enabled payload. The system includes a Software Defined Radio (SDR) antenna array capable of direction finding (bearing and range estimation) and EMI classification. SDR outputs are fused locally with other sensor data via resilient edge communications. Operators receive a real-time GIS alert, providing actionable situational awareness without reliance on overseas ISR(</a:t>
            </a:r>
            <a:r>
              <a:rPr lang="en-US" sz="2000" b="0" err="1">
                <a:latin typeface="Arial"/>
                <a:cs typeface="Arial"/>
              </a:rPr>
              <a:t>Intellingence</a:t>
            </a:r>
            <a:r>
              <a:rPr lang="en-US" sz="2000" b="0">
                <a:latin typeface="Arial"/>
                <a:cs typeface="Arial"/>
              </a:rPr>
              <a:t>, Surveillance, Reconnaissance) feeds.</a:t>
            </a:r>
            <a:endParaRPr lang="en-AU">
              <a:latin typeface="Arial"/>
              <a:cs typeface="Arial"/>
            </a:endParaRPr>
          </a:p>
        </p:txBody>
      </p:sp>
      <p:cxnSp>
        <p:nvCxnSpPr>
          <p:cNvPr id="15" name="Straight Connector 14"/>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2"/>
          <a:srcRect l="23461" t="2852" r="22832" b="23510"/>
          <a:stretch/>
        </p:blipFill>
        <p:spPr>
          <a:xfrm>
            <a:off x="371080" y="285177"/>
            <a:ext cx="871041" cy="1048896"/>
          </a:xfrm>
          <a:prstGeom prst="rect">
            <a:avLst/>
          </a:prstGeom>
        </p:spPr>
      </p:pic>
      <p:pic>
        <p:nvPicPr>
          <p:cNvPr id="17" name="Picture 16"/>
          <p:cNvPicPr>
            <a:picLocks noChangeAspect="1"/>
          </p:cNvPicPr>
          <p:nvPr/>
        </p:nvPicPr>
        <p:blipFill rotWithShape="1">
          <a:blip r:embed="rId2"/>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447D0062-3CD9-1B2D-430D-BC504E879036}"/>
              </a:ext>
            </a:extLst>
          </p:cNvPr>
          <p:cNvSpPr txBox="1">
            <a:spLocks/>
          </p:cNvSpPr>
          <p:nvPr/>
        </p:nvSpPr>
        <p:spPr>
          <a:xfrm>
            <a:off x="3049354" y="5251329"/>
            <a:ext cx="6527548" cy="125715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To be condensed into previous slide</a:t>
            </a:r>
            <a:endParaRPr lang="en-US">
              <a:solidFill>
                <a:srgbClr val="0070C0"/>
              </a:solidFill>
            </a:endParaRPr>
          </a:p>
        </p:txBody>
      </p:sp>
    </p:spTree>
    <p:extLst>
      <p:ext uri="{BB962C8B-B14F-4D97-AF65-F5344CB8AC3E}">
        <p14:creationId xmlns:p14="http://schemas.microsoft.com/office/powerpoint/2010/main" val="280652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DC704-03C5-5C3F-0BE8-BE46A353B8DE}"/>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61EAC1C-9D35-5B32-7CFF-21084C1E226C}"/>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ED78581A-CB04-2318-2BD3-8A0293C1F61A}"/>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7BB955C-AA91-AC31-3073-2E5BB4D06828}"/>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F2C56D86-7618-3C2E-3061-3E8BF62D81EE}"/>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Capability Concept                 </a:t>
            </a:r>
            <a:endParaRPr lang="en-AU" sz="4400" b="1">
              <a:solidFill>
                <a:srgbClr val="FF0000"/>
              </a:solidFill>
            </a:endParaRPr>
          </a:p>
        </p:txBody>
      </p:sp>
      <p:cxnSp>
        <p:nvCxnSpPr>
          <p:cNvPr id="15" name="Straight Connector 14">
            <a:extLst>
              <a:ext uri="{FF2B5EF4-FFF2-40B4-BE49-F238E27FC236}">
                <a16:creationId xmlns:a16="http://schemas.microsoft.com/office/drawing/2014/main" id="{CDA9BE5C-0797-ED35-7C37-E2884C226D1C}"/>
              </a:ext>
            </a:extLst>
          </p:cNvPr>
          <p:cNvCxnSpPr/>
          <p:nvPr/>
        </p:nvCxnSpPr>
        <p:spPr>
          <a:xfrm rot="5400000">
            <a:off x="6095676" y="-4280842"/>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82E1990-009F-FA43-DFD3-D9FEB5A2B352}"/>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24EAB484-E718-5259-FCFF-B686E295192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6" name="TextBox 5">
            <a:extLst>
              <a:ext uri="{FF2B5EF4-FFF2-40B4-BE49-F238E27FC236}">
                <a16:creationId xmlns:a16="http://schemas.microsoft.com/office/drawing/2014/main" id="{1817B9C8-D0C8-4B58-8511-704493D43BEE}"/>
              </a:ext>
            </a:extLst>
          </p:cNvPr>
          <p:cNvSpPr txBox="1"/>
          <p:nvPr/>
        </p:nvSpPr>
        <p:spPr>
          <a:xfrm>
            <a:off x="305419" y="1988354"/>
            <a:ext cx="5401156" cy="3831818"/>
          </a:xfrm>
          <a:prstGeom prst="rect">
            <a:avLst/>
          </a:prstGeom>
          <a:noFill/>
        </p:spPr>
        <p:txBody>
          <a:bodyPr wrap="square" lIns="91440" tIns="45720" rIns="91440" bIns="45720" anchor="t">
            <a:spAutoFit/>
          </a:bodyPr>
          <a:lstStyle/>
          <a:p>
            <a:pPr marL="285750" indent="-285750">
              <a:lnSpc>
                <a:spcPct val="90000"/>
              </a:lnSpc>
              <a:spcBef>
                <a:spcPts val="1000"/>
              </a:spcBef>
              <a:buFont typeface="Arial"/>
              <a:buChar char="•"/>
              <a:defRPr/>
            </a:pPr>
            <a:r>
              <a:rPr lang="en-AU" sz="1600" b="1">
                <a:latin typeface="Arial"/>
                <a:ea typeface="Calibri"/>
                <a:cs typeface="Arial"/>
              </a:rPr>
              <a:t>SMR : S</a:t>
            </a:r>
            <a:r>
              <a:rPr lang="en-AU" sz="1600">
                <a:latin typeface="Arial"/>
                <a:ea typeface="Calibri"/>
                <a:cs typeface="Arial"/>
              </a:rPr>
              <a:t>oftware Defined, </a:t>
            </a:r>
            <a:r>
              <a:rPr lang="en-AU" sz="1600" b="1">
                <a:latin typeface="Arial"/>
                <a:ea typeface="Calibri"/>
                <a:cs typeface="Arial"/>
              </a:rPr>
              <a:t>M</a:t>
            </a:r>
            <a:r>
              <a:rPr lang="en-AU" sz="1600">
                <a:latin typeface="Arial"/>
                <a:ea typeface="Calibri"/>
                <a:cs typeface="Arial"/>
              </a:rPr>
              <a:t>achine Learning, </a:t>
            </a:r>
            <a:r>
              <a:rPr lang="en-AU" sz="1600" b="1">
                <a:latin typeface="Arial"/>
                <a:ea typeface="Calibri"/>
                <a:cs typeface="Arial"/>
              </a:rPr>
              <a:t>R</a:t>
            </a:r>
            <a:r>
              <a:rPr lang="en-AU" sz="1600">
                <a:latin typeface="Arial"/>
                <a:ea typeface="Calibri"/>
                <a:cs typeface="Arial"/>
              </a:rPr>
              <a:t>adar </a:t>
            </a:r>
            <a:endParaRPr lang="en-US" sz="1600">
              <a:latin typeface="Arial"/>
              <a:ea typeface="Calibri"/>
              <a:cs typeface="Arial"/>
            </a:endParaRPr>
          </a:p>
          <a:p>
            <a:pPr marL="742950" lvl="1" indent="-285750">
              <a:lnSpc>
                <a:spcPct val="120000"/>
              </a:lnSpc>
              <a:spcBef>
                <a:spcPts val="1000"/>
              </a:spcBef>
              <a:buFont typeface="Arial"/>
              <a:buChar char="•"/>
              <a:defRPr/>
            </a:pPr>
            <a:r>
              <a:rPr lang="en-US" sz="1600">
                <a:latin typeface="Arial"/>
                <a:ea typeface="Calibri"/>
                <a:cs typeface="Arial"/>
              </a:rPr>
              <a:t>A Deployable Passive &amp; Active RADAR using Digital RF &amp; Machine Learning</a:t>
            </a:r>
            <a:endParaRPr lang="en-US" sz="1600">
              <a:latin typeface="Arial"/>
              <a:cs typeface="Arial"/>
            </a:endParaRPr>
          </a:p>
          <a:p>
            <a:pPr marL="285750" indent="-285750">
              <a:lnSpc>
                <a:spcPct val="90000"/>
              </a:lnSpc>
              <a:spcBef>
                <a:spcPts val="1000"/>
              </a:spcBef>
              <a:buFont typeface="Arial"/>
              <a:buChar char="•"/>
              <a:defRPr/>
            </a:pPr>
            <a:r>
              <a:rPr lang="en-AU" sz="1600" b="1">
                <a:latin typeface="Arial"/>
                <a:ea typeface="Calibri"/>
                <a:cs typeface="Arial"/>
              </a:rPr>
              <a:t>End User</a:t>
            </a:r>
            <a:endParaRPr lang="en-US" sz="1600">
              <a:latin typeface="Arial"/>
              <a:ea typeface="Calibri"/>
              <a:cs typeface="Arial"/>
            </a:endParaRPr>
          </a:p>
          <a:p>
            <a:pPr marL="742950" lvl="1" indent="-285750">
              <a:lnSpc>
                <a:spcPct val="90000"/>
              </a:lnSpc>
              <a:spcBef>
                <a:spcPts val="1000"/>
              </a:spcBef>
              <a:buFont typeface="Arial"/>
              <a:buChar char="•"/>
              <a:defRPr/>
            </a:pPr>
            <a:r>
              <a:rPr lang="en-AU" sz="1600">
                <a:latin typeface="Arial"/>
                <a:ea typeface="Calibri"/>
                <a:cs typeface="Arial"/>
              </a:rPr>
              <a:t>Brigade asset</a:t>
            </a:r>
            <a:endParaRPr lang="en-US" sz="1600">
              <a:latin typeface="Arial"/>
              <a:cs typeface="Arial"/>
            </a:endParaRPr>
          </a:p>
          <a:p>
            <a:pPr marL="285750" indent="-285750">
              <a:lnSpc>
                <a:spcPct val="90000"/>
              </a:lnSpc>
              <a:spcBef>
                <a:spcPts val="1000"/>
              </a:spcBef>
              <a:buFont typeface="Arial"/>
              <a:buChar char="•"/>
              <a:defRPr/>
            </a:pPr>
            <a:r>
              <a:rPr lang="en-AU" sz="1600" b="1">
                <a:latin typeface="Arial"/>
                <a:ea typeface="Calibri"/>
                <a:cs typeface="Arial"/>
              </a:rPr>
              <a:t>Deployment</a:t>
            </a:r>
            <a:endParaRPr lang="en-US" sz="1600">
              <a:latin typeface="Arial"/>
              <a:ea typeface="Calibri"/>
              <a:cs typeface="Arial"/>
            </a:endParaRPr>
          </a:p>
          <a:p>
            <a:pPr marL="742950" lvl="1" indent="-285750">
              <a:lnSpc>
                <a:spcPct val="90000"/>
              </a:lnSpc>
              <a:spcBef>
                <a:spcPts val="1000"/>
              </a:spcBef>
              <a:buFont typeface="Arial"/>
              <a:buChar char="•"/>
              <a:defRPr/>
            </a:pPr>
            <a:r>
              <a:rPr lang="en-AU" sz="1600">
                <a:latin typeface="Arial"/>
                <a:ea typeface="Calibri"/>
                <a:cs typeface="Arial"/>
              </a:rPr>
              <a:t>Affordable, scalable, portable, disposable</a:t>
            </a:r>
            <a:endParaRPr lang="en-US" sz="1600">
              <a:latin typeface="Arial"/>
              <a:cs typeface="Arial"/>
            </a:endParaRPr>
          </a:p>
          <a:p>
            <a:pPr marL="285750" indent="-285750">
              <a:lnSpc>
                <a:spcPct val="90000"/>
              </a:lnSpc>
              <a:spcBef>
                <a:spcPts val="1000"/>
              </a:spcBef>
              <a:buFont typeface="Arial"/>
              <a:buChar char="•"/>
              <a:defRPr/>
            </a:pPr>
            <a:r>
              <a:rPr lang="en-US" sz="1600" b="1">
                <a:latin typeface="Arial"/>
                <a:ea typeface="Calibri"/>
                <a:cs typeface="Arial"/>
              </a:rPr>
              <a:t>Situational Awareness</a:t>
            </a:r>
            <a:endParaRPr lang="en-US" sz="1600">
              <a:latin typeface="Arial"/>
              <a:ea typeface="Calibri"/>
              <a:cs typeface="Arial"/>
            </a:endParaRPr>
          </a:p>
          <a:p>
            <a:pPr marL="742950" lvl="1" indent="-285750">
              <a:lnSpc>
                <a:spcPct val="90000"/>
              </a:lnSpc>
              <a:spcBef>
                <a:spcPts val="1000"/>
              </a:spcBef>
              <a:buFont typeface="Arial"/>
              <a:buChar char="•"/>
              <a:defRPr/>
            </a:pPr>
            <a:r>
              <a:rPr lang="en-US" sz="1600">
                <a:latin typeface="Arial"/>
                <a:ea typeface="Calibri"/>
                <a:cs typeface="Arial"/>
              </a:rPr>
              <a:t>Real-time with map overlays</a:t>
            </a:r>
            <a:endParaRPr lang="en-US" sz="1600">
              <a:latin typeface="Arial"/>
              <a:cs typeface="Arial"/>
            </a:endParaRPr>
          </a:p>
          <a:p>
            <a:pPr marL="285750" indent="-285750">
              <a:lnSpc>
                <a:spcPct val="90000"/>
              </a:lnSpc>
              <a:spcBef>
                <a:spcPts val="1000"/>
              </a:spcBef>
              <a:buFont typeface="Arial"/>
              <a:buChar char="•"/>
              <a:defRPr/>
            </a:pPr>
            <a:r>
              <a:rPr lang="en-US" sz="1600" b="1">
                <a:latin typeface="Arial"/>
                <a:ea typeface="Calibri"/>
                <a:cs typeface="Arial"/>
              </a:rPr>
              <a:t>Integration</a:t>
            </a:r>
            <a:endParaRPr lang="en-US" sz="1600">
              <a:latin typeface="Arial"/>
              <a:ea typeface="Calibri"/>
              <a:cs typeface="Arial"/>
            </a:endParaRPr>
          </a:p>
          <a:p>
            <a:pPr marL="742950" lvl="1" indent="-285750">
              <a:lnSpc>
                <a:spcPct val="90000"/>
              </a:lnSpc>
              <a:spcBef>
                <a:spcPts val="1000"/>
              </a:spcBef>
              <a:buFont typeface="Arial"/>
              <a:buChar char="•"/>
              <a:defRPr/>
            </a:pPr>
            <a:r>
              <a:rPr lang="en-US" sz="1600">
                <a:latin typeface="Arial"/>
                <a:ea typeface="Calibri"/>
                <a:cs typeface="Arial"/>
              </a:rPr>
              <a:t>ADF C2 systems and GIS platforms</a:t>
            </a:r>
          </a:p>
        </p:txBody>
      </p:sp>
      <p:grpSp>
        <p:nvGrpSpPr>
          <p:cNvPr id="73" name="Group 72">
            <a:extLst>
              <a:ext uri="{FF2B5EF4-FFF2-40B4-BE49-F238E27FC236}">
                <a16:creationId xmlns:a16="http://schemas.microsoft.com/office/drawing/2014/main" id="{2538769F-E209-328D-F03A-CC1CED94C217}"/>
              </a:ext>
            </a:extLst>
          </p:cNvPr>
          <p:cNvGrpSpPr/>
          <p:nvPr/>
        </p:nvGrpSpPr>
        <p:grpSpPr>
          <a:xfrm>
            <a:off x="5749204" y="-278056"/>
            <a:ext cx="6266079" cy="6569769"/>
            <a:chOff x="3268737" y="-299702"/>
            <a:chExt cx="6982007" cy="6699157"/>
          </a:xfrm>
        </p:grpSpPr>
        <p:pic>
          <p:nvPicPr>
            <p:cNvPr id="3" name="Picture 2">
              <a:extLst>
                <a:ext uri="{FF2B5EF4-FFF2-40B4-BE49-F238E27FC236}">
                  <a16:creationId xmlns:a16="http://schemas.microsoft.com/office/drawing/2014/main" id="{8207926A-E36F-EDF2-12B8-11ACA75D4A1F}"/>
                </a:ext>
              </a:extLst>
            </p:cNvPr>
            <p:cNvPicPr>
              <a:picLocks noChangeAspect="1"/>
            </p:cNvPicPr>
            <p:nvPr/>
          </p:nvPicPr>
          <p:blipFill>
            <a:blip r:embed="rId4"/>
            <a:stretch>
              <a:fillRect/>
            </a:stretch>
          </p:blipFill>
          <p:spPr>
            <a:xfrm>
              <a:off x="3268737" y="1631806"/>
              <a:ext cx="5903299" cy="4767649"/>
            </a:xfrm>
            <a:prstGeom prst="rect">
              <a:avLst/>
            </a:prstGeom>
            <a:ln>
              <a:noFill/>
            </a:ln>
            <a:effectLst>
              <a:outerShdw blurRad="292100" dist="139700" dir="2700000" algn="tl" rotWithShape="0">
                <a:srgbClr val="333333">
                  <a:alpha val="65000"/>
                </a:srgbClr>
              </a:outerShdw>
            </a:effectLst>
          </p:spPr>
        </p:pic>
        <p:pic>
          <p:nvPicPr>
            <p:cNvPr id="5" name="Graphic 4" descr="Factory with solid fill">
              <a:extLst>
                <a:ext uri="{FF2B5EF4-FFF2-40B4-BE49-F238E27FC236}">
                  <a16:creationId xmlns:a16="http://schemas.microsoft.com/office/drawing/2014/main" id="{7530B8D7-FADF-DA1F-F1D0-1293D9D28F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334" y="3913686"/>
              <a:ext cx="832022" cy="832022"/>
            </a:xfrm>
            <a:prstGeom prst="rect">
              <a:avLst/>
            </a:prstGeom>
          </p:spPr>
        </p:pic>
        <p:pic>
          <p:nvPicPr>
            <p:cNvPr id="7" name="Picture 6" descr="A red drone with a bomb&#10;&#10;AI-generated content may be incorrect.">
              <a:extLst>
                <a:ext uri="{FF2B5EF4-FFF2-40B4-BE49-F238E27FC236}">
                  <a16:creationId xmlns:a16="http://schemas.microsoft.com/office/drawing/2014/main" id="{9BEA4984-3EEF-7440-FFC9-5D237C93B73F}"/>
                </a:ext>
              </a:extLst>
            </p:cNvPr>
            <p:cNvPicPr>
              <a:picLocks noChangeAspect="1"/>
            </p:cNvPicPr>
            <p:nvPr/>
          </p:nvPicPr>
          <p:blipFill>
            <a:blip r:embed="rId7"/>
            <a:stretch>
              <a:fillRect/>
            </a:stretch>
          </p:blipFill>
          <p:spPr>
            <a:xfrm>
              <a:off x="7186916" y="3025543"/>
              <a:ext cx="754535" cy="404685"/>
            </a:xfrm>
            <a:prstGeom prst="rect">
              <a:avLst/>
            </a:prstGeom>
          </p:spPr>
        </p:pic>
        <p:grpSp>
          <p:nvGrpSpPr>
            <p:cNvPr id="8" name="Group 7">
              <a:extLst>
                <a:ext uri="{FF2B5EF4-FFF2-40B4-BE49-F238E27FC236}">
                  <a16:creationId xmlns:a16="http://schemas.microsoft.com/office/drawing/2014/main" id="{97AAF65D-9F48-4504-E2B7-5F80A737892E}"/>
                </a:ext>
              </a:extLst>
            </p:cNvPr>
            <p:cNvGrpSpPr/>
            <p:nvPr/>
          </p:nvGrpSpPr>
          <p:grpSpPr>
            <a:xfrm>
              <a:off x="5031306" y="3280760"/>
              <a:ext cx="2378675" cy="2297998"/>
              <a:chOff x="7723231" y="3203847"/>
              <a:chExt cx="2378675" cy="2297998"/>
            </a:xfrm>
          </p:grpSpPr>
          <p:pic>
            <p:nvPicPr>
              <p:cNvPr id="67" name="Picture 66" descr="A blue satellite dish with a black background&#10;&#10;AI-generated content may be incorrect.">
                <a:extLst>
                  <a:ext uri="{FF2B5EF4-FFF2-40B4-BE49-F238E27FC236}">
                    <a16:creationId xmlns:a16="http://schemas.microsoft.com/office/drawing/2014/main" id="{FB4132DF-532A-E8E9-853C-D411D1016860}"/>
                  </a:ext>
                </a:extLst>
              </p:cNvPr>
              <p:cNvPicPr>
                <a:picLocks noChangeAspect="1"/>
              </p:cNvPicPr>
              <p:nvPr/>
            </p:nvPicPr>
            <p:blipFill>
              <a:blip r:embed="rId8"/>
              <a:stretch>
                <a:fillRect/>
              </a:stretch>
            </p:blipFill>
            <p:spPr>
              <a:xfrm rot="-1260000">
                <a:off x="8740957" y="3203847"/>
                <a:ext cx="340583" cy="307375"/>
              </a:xfrm>
              <a:prstGeom prst="rect">
                <a:avLst/>
              </a:prstGeom>
            </p:spPr>
          </p:pic>
          <p:pic>
            <p:nvPicPr>
              <p:cNvPr id="68" name="Picture 67" descr="A blue satellite dish with a black background&#10;&#10;AI-generated content may be incorrect.">
                <a:extLst>
                  <a:ext uri="{FF2B5EF4-FFF2-40B4-BE49-F238E27FC236}">
                    <a16:creationId xmlns:a16="http://schemas.microsoft.com/office/drawing/2014/main" id="{404DF3A6-EEC7-A428-1E29-B0BF68E27940}"/>
                  </a:ext>
                </a:extLst>
              </p:cNvPr>
              <p:cNvPicPr>
                <a:picLocks noChangeAspect="1"/>
              </p:cNvPicPr>
              <p:nvPr/>
            </p:nvPicPr>
            <p:blipFill>
              <a:blip r:embed="rId8"/>
              <a:stretch>
                <a:fillRect/>
              </a:stretch>
            </p:blipFill>
            <p:spPr>
              <a:xfrm rot="-1260000">
                <a:off x="7803903" y="4707252"/>
                <a:ext cx="340583" cy="307375"/>
              </a:xfrm>
              <a:prstGeom prst="rect">
                <a:avLst/>
              </a:prstGeom>
            </p:spPr>
          </p:pic>
          <p:pic>
            <p:nvPicPr>
              <p:cNvPr id="69" name="Picture 68" descr="A blue satellite dish with a black background&#10;&#10;AI-generated content may be incorrect.">
                <a:extLst>
                  <a:ext uri="{FF2B5EF4-FFF2-40B4-BE49-F238E27FC236}">
                    <a16:creationId xmlns:a16="http://schemas.microsoft.com/office/drawing/2014/main" id="{097B46E1-D4E8-CF03-0127-F6DCF0C0341D}"/>
                  </a:ext>
                </a:extLst>
              </p:cNvPr>
              <p:cNvPicPr>
                <a:picLocks noChangeAspect="1"/>
              </p:cNvPicPr>
              <p:nvPr/>
            </p:nvPicPr>
            <p:blipFill>
              <a:blip r:embed="rId8"/>
              <a:stretch>
                <a:fillRect/>
              </a:stretch>
            </p:blipFill>
            <p:spPr>
              <a:xfrm rot="-1260000">
                <a:off x="9636821" y="4841117"/>
                <a:ext cx="340583" cy="307375"/>
              </a:xfrm>
              <a:prstGeom prst="rect">
                <a:avLst/>
              </a:prstGeom>
            </p:spPr>
          </p:pic>
          <p:pic>
            <p:nvPicPr>
              <p:cNvPr id="70" name="Picture 69" descr="A blue satellite dish with a black background&#10;&#10;AI-generated content may be incorrect.">
                <a:extLst>
                  <a:ext uri="{FF2B5EF4-FFF2-40B4-BE49-F238E27FC236}">
                    <a16:creationId xmlns:a16="http://schemas.microsoft.com/office/drawing/2014/main" id="{91E8C4EE-CF01-07E4-07E0-981B8067570F}"/>
                  </a:ext>
                </a:extLst>
              </p:cNvPr>
              <p:cNvPicPr>
                <a:picLocks noChangeAspect="1"/>
              </p:cNvPicPr>
              <p:nvPr/>
            </p:nvPicPr>
            <p:blipFill>
              <a:blip r:embed="rId9"/>
              <a:stretch>
                <a:fillRect/>
              </a:stretch>
            </p:blipFill>
            <p:spPr>
              <a:xfrm>
                <a:off x="9648310" y="3703936"/>
                <a:ext cx="453596" cy="263613"/>
              </a:xfrm>
              <a:prstGeom prst="rect">
                <a:avLst/>
              </a:prstGeom>
            </p:spPr>
          </p:pic>
          <p:pic>
            <p:nvPicPr>
              <p:cNvPr id="71" name="Picture 70" descr="A blue satellite dish with a black background&#10;&#10;AI-generated content may be incorrect.">
                <a:extLst>
                  <a:ext uri="{FF2B5EF4-FFF2-40B4-BE49-F238E27FC236}">
                    <a16:creationId xmlns:a16="http://schemas.microsoft.com/office/drawing/2014/main" id="{BB251929-1BF6-234F-4274-396778D2678D}"/>
                  </a:ext>
                </a:extLst>
              </p:cNvPr>
              <p:cNvPicPr>
                <a:picLocks noChangeAspect="1"/>
              </p:cNvPicPr>
              <p:nvPr/>
            </p:nvPicPr>
            <p:blipFill>
              <a:blip r:embed="rId9"/>
              <a:stretch>
                <a:fillRect/>
              </a:stretch>
            </p:blipFill>
            <p:spPr>
              <a:xfrm flipH="1">
                <a:off x="7723231" y="3642153"/>
                <a:ext cx="504052" cy="304801"/>
              </a:xfrm>
              <a:prstGeom prst="rect">
                <a:avLst/>
              </a:prstGeom>
            </p:spPr>
          </p:pic>
          <p:pic>
            <p:nvPicPr>
              <p:cNvPr id="72" name="Picture 71" descr="A blue satellite dish with a black background&#10;&#10;AI-generated content may be incorrect.">
                <a:extLst>
                  <a:ext uri="{FF2B5EF4-FFF2-40B4-BE49-F238E27FC236}">
                    <a16:creationId xmlns:a16="http://schemas.microsoft.com/office/drawing/2014/main" id="{598A79EE-60E0-6F88-2AA9-580656ADF359}"/>
                  </a:ext>
                </a:extLst>
              </p:cNvPr>
              <p:cNvPicPr>
                <a:picLocks noChangeAspect="1"/>
              </p:cNvPicPr>
              <p:nvPr/>
            </p:nvPicPr>
            <p:blipFill>
              <a:blip r:embed="rId9"/>
              <a:stretch>
                <a:fillRect/>
              </a:stretch>
            </p:blipFill>
            <p:spPr>
              <a:xfrm flipH="1">
                <a:off x="8619095" y="5197044"/>
                <a:ext cx="504052" cy="304801"/>
              </a:xfrm>
              <a:prstGeom prst="rect">
                <a:avLst/>
              </a:prstGeom>
            </p:spPr>
          </p:pic>
        </p:grpSp>
        <p:grpSp>
          <p:nvGrpSpPr>
            <p:cNvPr id="14" name="Group 13">
              <a:extLst>
                <a:ext uri="{FF2B5EF4-FFF2-40B4-BE49-F238E27FC236}">
                  <a16:creationId xmlns:a16="http://schemas.microsoft.com/office/drawing/2014/main" id="{62947AF7-1A67-1984-4961-1E5DC85BA5E7}"/>
                </a:ext>
              </a:extLst>
            </p:cNvPr>
            <p:cNvGrpSpPr/>
            <p:nvPr/>
          </p:nvGrpSpPr>
          <p:grpSpPr>
            <a:xfrm>
              <a:off x="5130948" y="3235791"/>
              <a:ext cx="2310114" cy="2367607"/>
              <a:chOff x="7822873" y="3158878"/>
              <a:chExt cx="2310114" cy="2367607"/>
            </a:xfrm>
          </p:grpSpPr>
          <p:grpSp>
            <p:nvGrpSpPr>
              <p:cNvPr id="19" name="Group 18">
                <a:extLst>
                  <a:ext uri="{FF2B5EF4-FFF2-40B4-BE49-F238E27FC236}">
                    <a16:creationId xmlns:a16="http://schemas.microsoft.com/office/drawing/2014/main" id="{BA46E0D5-099A-FF02-ED51-A284332A9984}"/>
                  </a:ext>
                </a:extLst>
              </p:cNvPr>
              <p:cNvGrpSpPr/>
              <p:nvPr/>
            </p:nvGrpSpPr>
            <p:grpSpPr>
              <a:xfrm>
                <a:off x="9648310" y="3639672"/>
                <a:ext cx="483149" cy="428563"/>
                <a:chOff x="3841557" y="1110831"/>
                <a:chExt cx="5015033" cy="3827879"/>
              </a:xfrm>
              <a:solidFill>
                <a:srgbClr val="40824B"/>
              </a:solidFill>
            </p:grpSpPr>
            <p:grpSp>
              <p:nvGrpSpPr>
                <p:cNvPr id="60" name="Group 59">
                  <a:extLst>
                    <a:ext uri="{FF2B5EF4-FFF2-40B4-BE49-F238E27FC236}">
                      <a16:creationId xmlns:a16="http://schemas.microsoft.com/office/drawing/2014/main" id="{1A79EE8B-2780-8885-092D-95D53138804C}"/>
                    </a:ext>
                  </a:extLst>
                </p:cNvPr>
                <p:cNvGrpSpPr/>
                <p:nvPr/>
              </p:nvGrpSpPr>
              <p:grpSpPr>
                <a:xfrm>
                  <a:off x="3841557" y="1404935"/>
                  <a:ext cx="3755014" cy="3533775"/>
                  <a:chOff x="3282846" y="1828800"/>
                  <a:chExt cx="3879954" cy="3651354"/>
                </a:xfrm>
                <a:grpFill/>
              </p:grpSpPr>
              <p:sp>
                <p:nvSpPr>
                  <p:cNvPr id="63" name="Chord 62">
                    <a:extLst>
                      <a:ext uri="{FF2B5EF4-FFF2-40B4-BE49-F238E27FC236}">
                        <a16:creationId xmlns:a16="http://schemas.microsoft.com/office/drawing/2014/main" id="{93B01F55-8AA1-D260-ED22-A5527081847E}"/>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2BA6EB4D-D3A7-D936-E238-1CC6E652FB30}"/>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5" name="Straight Connector 64">
                    <a:extLst>
                      <a:ext uri="{FF2B5EF4-FFF2-40B4-BE49-F238E27FC236}">
                        <a16:creationId xmlns:a16="http://schemas.microsoft.com/office/drawing/2014/main" id="{30A4BD2F-C807-C2CB-E945-6E8F1F71C0EB}"/>
                      </a:ext>
                    </a:extLst>
                  </p:cNvPr>
                  <p:cNvCxnSpPr>
                    <a:cxnSpLocks/>
                    <a:endCxn id="63"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CB5F0046-2DD9-DC6F-9420-8A85825B9891}"/>
                      </a:ext>
                    </a:extLst>
                  </p:cNvPr>
                  <p:cNvCxnSpPr>
                    <a:cxnSpLocks/>
                    <a:endCxn id="63"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61" name="Block Arc 60">
                  <a:extLst>
                    <a:ext uri="{FF2B5EF4-FFF2-40B4-BE49-F238E27FC236}">
                      <a16:creationId xmlns:a16="http://schemas.microsoft.com/office/drawing/2014/main" id="{F1E799C8-2FC9-1781-E093-B440B9675E54}"/>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2" name="Block Arc 61">
                  <a:extLst>
                    <a:ext uri="{FF2B5EF4-FFF2-40B4-BE49-F238E27FC236}">
                      <a16:creationId xmlns:a16="http://schemas.microsoft.com/office/drawing/2014/main" id="{C056DEBB-FFF9-2910-B796-94A372F9D0D6}"/>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0" name="Group 19">
                <a:extLst>
                  <a:ext uri="{FF2B5EF4-FFF2-40B4-BE49-F238E27FC236}">
                    <a16:creationId xmlns:a16="http://schemas.microsoft.com/office/drawing/2014/main" id="{8FC8F7BA-7F5E-972E-E4E6-F3E84BBCDBB2}"/>
                  </a:ext>
                </a:extLst>
              </p:cNvPr>
              <p:cNvGrpSpPr/>
              <p:nvPr/>
            </p:nvGrpSpPr>
            <p:grpSpPr>
              <a:xfrm>
                <a:off x="8735858" y="3158878"/>
                <a:ext cx="483149" cy="428563"/>
                <a:chOff x="3841557" y="1110831"/>
                <a:chExt cx="5015033" cy="3827879"/>
              </a:xfrm>
              <a:solidFill>
                <a:srgbClr val="40824B"/>
              </a:solidFill>
            </p:grpSpPr>
            <p:grpSp>
              <p:nvGrpSpPr>
                <p:cNvPr id="53" name="Group 52">
                  <a:extLst>
                    <a:ext uri="{FF2B5EF4-FFF2-40B4-BE49-F238E27FC236}">
                      <a16:creationId xmlns:a16="http://schemas.microsoft.com/office/drawing/2014/main" id="{F6E4BB23-57F3-A11B-16D5-09C6A8E15F10}"/>
                    </a:ext>
                  </a:extLst>
                </p:cNvPr>
                <p:cNvGrpSpPr/>
                <p:nvPr/>
              </p:nvGrpSpPr>
              <p:grpSpPr>
                <a:xfrm>
                  <a:off x="3841557" y="1404935"/>
                  <a:ext cx="3755014" cy="3533775"/>
                  <a:chOff x="3282846" y="1828800"/>
                  <a:chExt cx="3879954" cy="3651354"/>
                </a:xfrm>
                <a:grpFill/>
              </p:grpSpPr>
              <p:sp>
                <p:nvSpPr>
                  <p:cNvPr id="56" name="Chord 55">
                    <a:extLst>
                      <a:ext uri="{FF2B5EF4-FFF2-40B4-BE49-F238E27FC236}">
                        <a16:creationId xmlns:a16="http://schemas.microsoft.com/office/drawing/2014/main" id="{C727B649-6331-60D1-C26D-A0685A0B1D90}"/>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94CB8B92-CD7D-E49E-4B1C-15C6F142B188}"/>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8" name="Straight Connector 57">
                    <a:extLst>
                      <a:ext uri="{FF2B5EF4-FFF2-40B4-BE49-F238E27FC236}">
                        <a16:creationId xmlns:a16="http://schemas.microsoft.com/office/drawing/2014/main" id="{B3D9875D-2EC2-8684-5697-1CBBF878E2CA}"/>
                      </a:ext>
                    </a:extLst>
                  </p:cNvPr>
                  <p:cNvCxnSpPr>
                    <a:cxnSpLocks/>
                    <a:endCxn id="56"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1861246-AD7F-A8B6-C421-5CE3E8A267E3}"/>
                      </a:ext>
                    </a:extLst>
                  </p:cNvPr>
                  <p:cNvCxnSpPr>
                    <a:cxnSpLocks/>
                    <a:endCxn id="56"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54" name="Block Arc 53">
                  <a:extLst>
                    <a:ext uri="{FF2B5EF4-FFF2-40B4-BE49-F238E27FC236}">
                      <a16:creationId xmlns:a16="http://schemas.microsoft.com/office/drawing/2014/main" id="{19F83438-ECD6-C055-25E8-675DEB3E8804}"/>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5" name="Block Arc 54">
                  <a:extLst>
                    <a:ext uri="{FF2B5EF4-FFF2-40B4-BE49-F238E27FC236}">
                      <a16:creationId xmlns:a16="http://schemas.microsoft.com/office/drawing/2014/main" id="{DEB051AF-8EF6-4D85-1FD7-CBDF9EC01022}"/>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1" name="Group 20">
                <a:extLst>
                  <a:ext uri="{FF2B5EF4-FFF2-40B4-BE49-F238E27FC236}">
                    <a16:creationId xmlns:a16="http://schemas.microsoft.com/office/drawing/2014/main" id="{7A690798-C969-B80D-F308-100AA0305F94}"/>
                  </a:ext>
                </a:extLst>
              </p:cNvPr>
              <p:cNvGrpSpPr/>
              <p:nvPr/>
            </p:nvGrpSpPr>
            <p:grpSpPr>
              <a:xfrm>
                <a:off x="7921279" y="3580097"/>
                <a:ext cx="483149" cy="428563"/>
                <a:chOff x="3841557" y="1110831"/>
                <a:chExt cx="5015033" cy="3827879"/>
              </a:xfrm>
              <a:solidFill>
                <a:srgbClr val="40824B"/>
              </a:solidFill>
            </p:grpSpPr>
            <p:grpSp>
              <p:nvGrpSpPr>
                <p:cNvPr id="46" name="Group 45">
                  <a:extLst>
                    <a:ext uri="{FF2B5EF4-FFF2-40B4-BE49-F238E27FC236}">
                      <a16:creationId xmlns:a16="http://schemas.microsoft.com/office/drawing/2014/main" id="{F2D48903-0CFB-9FFE-5D2D-4AD2028A5E01}"/>
                    </a:ext>
                  </a:extLst>
                </p:cNvPr>
                <p:cNvGrpSpPr/>
                <p:nvPr/>
              </p:nvGrpSpPr>
              <p:grpSpPr>
                <a:xfrm>
                  <a:off x="3841557" y="1404935"/>
                  <a:ext cx="3755014" cy="3533775"/>
                  <a:chOff x="3282846" y="1828800"/>
                  <a:chExt cx="3879954" cy="3651354"/>
                </a:xfrm>
                <a:grpFill/>
              </p:grpSpPr>
              <p:sp>
                <p:nvSpPr>
                  <p:cNvPr id="49" name="Chord 48">
                    <a:extLst>
                      <a:ext uri="{FF2B5EF4-FFF2-40B4-BE49-F238E27FC236}">
                        <a16:creationId xmlns:a16="http://schemas.microsoft.com/office/drawing/2014/main" id="{ACD63960-0B79-F8F1-841D-67C662D544EF}"/>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CE53850-5C0A-6E33-EBB7-80B42197A480}"/>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1" name="Straight Connector 50">
                    <a:extLst>
                      <a:ext uri="{FF2B5EF4-FFF2-40B4-BE49-F238E27FC236}">
                        <a16:creationId xmlns:a16="http://schemas.microsoft.com/office/drawing/2014/main" id="{8B1A9CC9-BFD7-E7FC-F9B9-8F0D29C7A54A}"/>
                      </a:ext>
                    </a:extLst>
                  </p:cNvPr>
                  <p:cNvCxnSpPr>
                    <a:cxnSpLocks/>
                    <a:endCxn id="49"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7C2ACC7-6728-FE4A-E85E-6A6EE38B685C}"/>
                      </a:ext>
                    </a:extLst>
                  </p:cNvPr>
                  <p:cNvCxnSpPr>
                    <a:cxnSpLocks/>
                    <a:endCxn id="49"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47" name="Block Arc 46">
                  <a:extLst>
                    <a:ext uri="{FF2B5EF4-FFF2-40B4-BE49-F238E27FC236}">
                      <a16:creationId xmlns:a16="http://schemas.microsoft.com/office/drawing/2014/main" id="{9F8A7C21-C196-974F-2180-3B0E69CA324F}"/>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48" name="Block Arc 47">
                  <a:extLst>
                    <a:ext uri="{FF2B5EF4-FFF2-40B4-BE49-F238E27FC236}">
                      <a16:creationId xmlns:a16="http://schemas.microsoft.com/office/drawing/2014/main" id="{58AACEA9-EBE4-A5A5-09D6-1419F210F481}"/>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2" name="Group 21">
                <a:extLst>
                  <a:ext uri="{FF2B5EF4-FFF2-40B4-BE49-F238E27FC236}">
                    <a16:creationId xmlns:a16="http://schemas.microsoft.com/office/drawing/2014/main" id="{EA60A4E9-D854-49D9-427A-B553550D06CE}"/>
                  </a:ext>
                </a:extLst>
              </p:cNvPr>
              <p:cNvGrpSpPr/>
              <p:nvPr/>
            </p:nvGrpSpPr>
            <p:grpSpPr>
              <a:xfrm>
                <a:off x="7822873" y="4636828"/>
                <a:ext cx="483149" cy="428563"/>
                <a:chOff x="3841557" y="1110831"/>
                <a:chExt cx="5015033" cy="3827879"/>
              </a:xfrm>
              <a:solidFill>
                <a:srgbClr val="40824B"/>
              </a:solidFill>
            </p:grpSpPr>
            <p:grpSp>
              <p:nvGrpSpPr>
                <p:cNvPr id="39" name="Group 38">
                  <a:extLst>
                    <a:ext uri="{FF2B5EF4-FFF2-40B4-BE49-F238E27FC236}">
                      <a16:creationId xmlns:a16="http://schemas.microsoft.com/office/drawing/2014/main" id="{4B0B5B3C-81D6-D263-20FF-B7B37BF36964}"/>
                    </a:ext>
                  </a:extLst>
                </p:cNvPr>
                <p:cNvGrpSpPr/>
                <p:nvPr/>
              </p:nvGrpSpPr>
              <p:grpSpPr>
                <a:xfrm>
                  <a:off x="3841557" y="1404935"/>
                  <a:ext cx="3755014" cy="3533775"/>
                  <a:chOff x="3282846" y="1828800"/>
                  <a:chExt cx="3879954" cy="3651354"/>
                </a:xfrm>
                <a:grpFill/>
              </p:grpSpPr>
              <p:sp>
                <p:nvSpPr>
                  <p:cNvPr id="42" name="Chord 41">
                    <a:extLst>
                      <a:ext uri="{FF2B5EF4-FFF2-40B4-BE49-F238E27FC236}">
                        <a16:creationId xmlns:a16="http://schemas.microsoft.com/office/drawing/2014/main" id="{E17B597E-E38B-C39F-D44E-073037AC0FB2}"/>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081BDB91-11FC-0D3F-D115-E409AEA2C4B9}"/>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4" name="Straight Connector 43">
                    <a:extLst>
                      <a:ext uri="{FF2B5EF4-FFF2-40B4-BE49-F238E27FC236}">
                        <a16:creationId xmlns:a16="http://schemas.microsoft.com/office/drawing/2014/main" id="{F10EA187-0C57-C410-27BC-12E6F85ABBA2}"/>
                      </a:ext>
                    </a:extLst>
                  </p:cNvPr>
                  <p:cNvCxnSpPr>
                    <a:cxnSpLocks/>
                    <a:endCxn id="42"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F2C39BB-0410-BBD2-1022-CDFA795AD8A7}"/>
                      </a:ext>
                    </a:extLst>
                  </p:cNvPr>
                  <p:cNvCxnSpPr>
                    <a:cxnSpLocks/>
                    <a:endCxn id="42"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40" name="Block Arc 39">
                  <a:extLst>
                    <a:ext uri="{FF2B5EF4-FFF2-40B4-BE49-F238E27FC236}">
                      <a16:creationId xmlns:a16="http://schemas.microsoft.com/office/drawing/2014/main" id="{6F4B742B-E8F2-3D5F-CEF1-E9217121502B}"/>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41" name="Block Arc 40">
                  <a:extLst>
                    <a:ext uri="{FF2B5EF4-FFF2-40B4-BE49-F238E27FC236}">
                      <a16:creationId xmlns:a16="http://schemas.microsoft.com/office/drawing/2014/main" id="{30A9F7B0-CAB5-FBAA-85E6-30A0164BDAAC}"/>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3" name="Group 22">
                <a:extLst>
                  <a:ext uri="{FF2B5EF4-FFF2-40B4-BE49-F238E27FC236}">
                    <a16:creationId xmlns:a16="http://schemas.microsoft.com/office/drawing/2014/main" id="{8008973E-8D79-8414-1BBF-5F32C27F675A}"/>
                  </a:ext>
                </a:extLst>
              </p:cNvPr>
              <p:cNvGrpSpPr/>
              <p:nvPr/>
            </p:nvGrpSpPr>
            <p:grpSpPr>
              <a:xfrm>
                <a:off x="8775150" y="5097922"/>
                <a:ext cx="483149" cy="428563"/>
                <a:chOff x="3841557" y="1110831"/>
                <a:chExt cx="5015033" cy="3827879"/>
              </a:xfrm>
              <a:solidFill>
                <a:srgbClr val="40824B"/>
              </a:solidFill>
            </p:grpSpPr>
            <p:grpSp>
              <p:nvGrpSpPr>
                <p:cNvPr id="32" name="Group 31">
                  <a:extLst>
                    <a:ext uri="{FF2B5EF4-FFF2-40B4-BE49-F238E27FC236}">
                      <a16:creationId xmlns:a16="http://schemas.microsoft.com/office/drawing/2014/main" id="{2BE1FF6F-24A7-417B-66DD-48357F162E59}"/>
                    </a:ext>
                  </a:extLst>
                </p:cNvPr>
                <p:cNvGrpSpPr/>
                <p:nvPr/>
              </p:nvGrpSpPr>
              <p:grpSpPr>
                <a:xfrm>
                  <a:off x="3841557" y="1404935"/>
                  <a:ext cx="3755014" cy="3533775"/>
                  <a:chOff x="3282846" y="1828800"/>
                  <a:chExt cx="3879954" cy="3651354"/>
                </a:xfrm>
                <a:grpFill/>
              </p:grpSpPr>
              <p:sp>
                <p:nvSpPr>
                  <p:cNvPr id="35" name="Chord 34">
                    <a:extLst>
                      <a:ext uri="{FF2B5EF4-FFF2-40B4-BE49-F238E27FC236}">
                        <a16:creationId xmlns:a16="http://schemas.microsoft.com/office/drawing/2014/main" id="{CC2F2DE9-27A6-09DC-9694-FFBFF905F5E8}"/>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564E4FD9-4F73-AFE6-D08C-74213E9E4B69}"/>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7" name="Straight Connector 36">
                    <a:extLst>
                      <a:ext uri="{FF2B5EF4-FFF2-40B4-BE49-F238E27FC236}">
                        <a16:creationId xmlns:a16="http://schemas.microsoft.com/office/drawing/2014/main" id="{4332D41D-6316-1D3F-E61B-AE97D6ADFDD4}"/>
                      </a:ext>
                    </a:extLst>
                  </p:cNvPr>
                  <p:cNvCxnSpPr>
                    <a:cxnSpLocks/>
                    <a:endCxn id="35"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D95D1F5-5B45-CFC5-A247-505A84375CEE}"/>
                      </a:ext>
                    </a:extLst>
                  </p:cNvPr>
                  <p:cNvCxnSpPr>
                    <a:cxnSpLocks/>
                    <a:endCxn id="35"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33" name="Block Arc 32">
                  <a:extLst>
                    <a:ext uri="{FF2B5EF4-FFF2-40B4-BE49-F238E27FC236}">
                      <a16:creationId xmlns:a16="http://schemas.microsoft.com/office/drawing/2014/main" id="{BE76DDCD-FEC1-A6D9-575C-D260A68B2CA6}"/>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4" name="Block Arc 33">
                  <a:extLst>
                    <a:ext uri="{FF2B5EF4-FFF2-40B4-BE49-F238E27FC236}">
                      <a16:creationId xmlns:a16="http://schemas.microsoft.com/office/drawing/2014/main" id="{576FF13F-879D-5DEC-6DCF-14BB477AAB1A}"/>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24" name="Group 23">
                <a:extLst>
                  <a:ext uri="{FF2B5EF4-FFF2-40B4-BE49-F238E27FC236}">
                    <a16:creationId xmlns:a16="http://schemas.microsoft.com/office/drawing/2014/main" id="{D45A1845-0FC7-E928-0E97-35FFF48A7DB0}"/>
                  </a:ext>
                </a:extLst>
              </p:cNvPr>
              <p:cNvGrpSpPr/>
              <p:nvPr/>
            </p:nvGrpSpPr>
            <p:grpSpPr>
              <a:xfrm>
                <a:off x="9649838" y="4759039"/>
                <a:ext cx="483149" cy="428563"/>
                <a:chOff x="3841557" y="1110831"/>
                <a:chExt cx="5015033" cy="3827879"/>
              </a:xfrm>
              <a:solidFill>
                <a:srgbClr val="40824B"/>
              </a:solidFill>
            </p:grpSpPr>
            <p:grpSp>
              <p:nvGrpSpPr>
                <p:cNvPr id="25" name="Group 24">
                  <a:extLst>
                    <a:ext uri="{FF2B5EF4-FFF2-40B4-BE49-F238E27FC236}">
                      <a16:creationId xmlns:a16="http://schemas.microsoft.com/office/drawing/2014/main" id="{11BE0999-26C1-B811-0277-19E490D8776F}"/>
                    </a:ext>
                  </a:extLst>
                </p:cNvPr>
                <p:cNvGrpSpPr/>
                <p:nvPr/>
              </p:nvGrpSpPr>
              <p:grpSpPr>
                <a:xfrm>
                  <a:off x="3841557" y="1404935"/>
                  <a:ext cx="3755014" cy="3533775"/>
                  <a:chOff x="3282846" y="1828800"/>
                  <a:chExt cx="3879954" cy="3651354"/>
                </a:xfrm>
                <a:grpFill/>
              </p:grpSpPr>
              <p:sp>
                <p:nvSpPr>
                  <p:cNvPr id="28" name="Chord 27">
                    <a:extLst>
                      <a:ext uri="{FF2B5EF4-FFF2-40B4-BE49-F238E27FC236}">
                        <a16:creationId xmlns:a16="http://schemas.microsoft.com/office/drawing/2014/main" id="{E47C33FB-B025-FC71-20EA-DB8941CC2353}"/>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CE02794E-7AF7-9A62-9CE2-239E6B5030E5}"/>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0" name="Straight Connector 29">
                    <a:extLst>
                      <a:ext uri="{FF2B5EF4-FFF2-40B4-BE49-F238E27FC236}">
                        <a16:creationId xmlns:a16="http://schemas.microsoft.com/office/drawing/2014/main" id="{52C9140A-6B62-3759-3449-D7AD2F29D4CE}"/>
                      </a:ext>
                    </a:extLst>
                  </p:cNvPr>
                  <p:cNvCxnSpPr>
                    <a:cxnSpLocks/>
                    <a:endCxn id="28"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D3BE1E4-BFFB-36EC-6481-4A5626B96478}"/>
                      </a:ext>
                    </a:extLst>
                  </p:cNvPr>
                  <p:cNvCxnSpPr>
                    <a:cxnSpLocks/>
                    <a:endCxn id="28"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26" name="Block Arc 25">
                  <a:extLst>
                    <a:ext uri="{FF2B5EF4-FFF2-40B4-BE49-F238E27FC236}">
                      <a16:creationId xmlns:a16="http://schemas.microsoft.com/office/drawing/2014/main" id="{7F1041EA-1F76-02B9-A992-F96C7418D988}"/>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7" name="Block Arc 26">
                  <a:extLst>
                    <a:ext uri="{FF2B5EF4-FFF2-40B4-BE49-F238E27FC236}">
                      <a16:creationId xmlns:a16="http://schemas.microsoft.com/office/drawing/2014/main" id="{E6E51BB3-D2DF-7EE2-5101-E90A6861A68D}"/>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pic>
          <p:nvPicPr>
            <p:cNvPr id="18" name="Picture 17">
              <a:extLst>
                <a:ext uri="{FF2B5EF4-FFF2-40B4-BE49-F238E27FC236}">
                  <a16:creationId xmlns:a16="http://schemas.microsoft.com/office/drawing/2014/main" id="{B1C0AEFB-B44A-8DAD-5753-7666FF56CEC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61" b="89844" l="2734" r="96387">
                          <a14:foregroundMark x1="5566" y1="15625" x2="34863" y2="14844"/>
                          <a14:foregroundMark x1="34863" y1="14844" x2="92871" y2="16211"/>
                          <a14:foregroundMark x1="92871" y1="16211" x2="95410" y2="80273"/>
                          <a14:foregroundMark x1="95410" y1="80273" x2="9375" y2="85059"/>
                          <a14:foregroundMark x1="9375" y1="85059" x2="2832" y2="28516"/>
                          <a14:foregroundMark x1="2832" y1="28516" x2="13965" y2="14355"/>
                          <a14:foregroundMark x1="92090" y1="14551" x2="96387" y2="81836"/>
                        </a14:backgroundRemoval>
                      </a14:imgEffect>
                    </a14:imgLayer>
                  </a14:imgProps>
                </a:ext>
              </a:extLst>
            </a:blip>
            <a:stretch>
              <a:fillRect/>
            </a:stretch>
          </p:blipFill>
          <p:spPr>
            <a:xfrm>
              <a:off x="6307558" y="-299702"/>
              <a:ext cx="3943186" cy="3943186"/>
            </a:xfrm>
            <a:prstGeom prst="rect">
              <a:avLst/>
            </a:prstGeom>
          </p:spPr>
        </p:pic>
      </p:grpSp>
    </p:spTree>
    <p:extLst>
      <p:ext uri="{BB962C8B-B14F-4D97-AF65-F5344CB8AC3E}">
        <p14:creationId xmlns:p14="http://schemas.microsoft.com/office/powerpoint/2010/main" val="3140533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AFC97-0631-13AF-5B45-3113AED54AA6}"/>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04701F2A-3E31-D119-9C91-5DAEDC1D7004}"/>
              </a:ext>
            </a:extLst>
          </p:cNvPr>
          <p:cNvGrpSpPr/>
          <p:nvPr/>
        </p:nvGrpSpPr>
        <p:grpSpPr>
          <a:xfrm>
            <a:off x="1699844" y="6299657"/>
            <a:ext cx="399568" cy="430887"/>
            <a:chOff x="1799490" y="5772118"/>
            <a:chExt cx="399568" cy="430887"/>
          </a:xfrm>
        </p:grpSpPr>
        <p:sp>
          <p:nvSpPr>
            <p:cNvPr id="10" name="Oval 9">
              <a:extLst>
                <a:ext uri="{FF2B5EF4-FFF2-40B4-BE49-F238E27FC236}">
                  <a16:creationId xmlns:a16="http://schemas.microsoft.com/office/drawing/2014/main" id="{0877F108-6F3E-C9F6-3500-4EAF86E468A8}"/>
                </a:ext>
              </a:extLst>
            </p:cNvPr>
            <p:cNvSpPr/>
            <p:nvPr/>
          </p:nvSpPr>
          <p:spPr>
            <a:xfrm>
              <a:off x="1799490" y="5781263"/>
              <a:ext cx="399568" cy="3995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30B306-A7A5-DDE2-73C2-77298FD41309}"/>
                </a:ext>
              </a:extLst>
            </p:cNvPr>
            <p:cNvSpPr txBox="1"/>
            <p:nvPr/>
          </p:nvSpPr>
          <p:spPr>
            <a:xfrm>
              <a:off x="1862352" y="5772118"/>
              <a:ext cx="250395"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2200" b="0" i="0" u="none" strike="noStrike" kern="1200" cap="none" spc="0" normalizeH="0" baseline="0" noProof="0">
                  <a:ln>
                    <a:noFill/>
                  </a:ln>
                  <a:solidFill>
                    <a:prstClr val="white"/>
                  </a:solidFill>
                  <a:effectLst/>
                  <a:uLnTx/>
                  <a:uFillTx/>
                  <a:latin typeface="Arial Black" panose="020B0A04020102020204" pitchFamily="34" charset="0"/>
                  <a:ea typeface="+mn-ea"/>
                  <a:cs typeface="+mn-cs"/>
                </a:rPr>
                <a:t>!</a:t>
              </a:r>
            </a:p>
          </p:txBody>
        </p:sp>
      </p:grpSp>
      <p:sp>
        <p:nvSpPr>
          <p:cNvPr id="12" name="Content Placeholder 2">
            <a:extLst>
              <a:ext uri="{FF2B5EF4-FFF2-40B4-BE49-F238E27FC236}">
                <a16:creationId xmlns:a16="http://schemas.microsoft.com/office/drawing/2014/main" id="{3EB31D3C-AB5A-789B-F25D-10DCC611148A}"/>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Scenario Example</a:t>
            </a:r>
            <a:endParaRPr lang="en-AU" sz="4400" b="1">
              <a:solidFill>
                <a:srgbClr val="000000"/>
              </a:solidFill>
              <a:latin typeface="Arial"/>
              <a:cs typeface="Arial"/>
            </a:endParaRPr>
          </a:p>
        </p:txBody>
      </p:sp>
      <p:cxnSp>
        <p:nvCxnSpPr>
          <p:cNvPr id="15" name="Straight Connector 14">
            <a:extLst>
              <a:ext uri="{FF2B5EF4-FFF2-40B4-BE49-F238E27FC236}">
                <a16:creationId xmlns:a16="http://schemas.microsoft.com/office/drawing/2014/main" id="{9AE720B1-A0EE-94AD-341B-7B5251585A5C}"/>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764926-FA35-3C29-B0BC-DD4E5BC463D6}"/>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C060B8CB-1D64-9A9F-6777-3DD46B35928E}"/>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pic>
        <p:nvPicPr>
          <p:cNvPr id="14" name="Picture 13">
            <a:extLst>
              <a:ext uri="{FF2B5EF4-FFF2-40B4-BE49-F238E27FC236}">
                <a16:creationId xmlns:a16="http://schemas.microsoft.com/office/drawing/2014/main" id="{050CCFCD-102F-B018-9381-A9DDAAF40F0A}"/>
              </a:ext>
            </a:extLst>
          </p:cNvPr>
          <p:cNvPicPr>
            <a:picLocks noChangeAspect="1"/>
          </p:cNvPicPr>
          <p:nvPr/>
        </p:nvPicPr>
        <p:blipFill>
          <a:blip r:embed="rId4"/>
          <a:stretch>
            <a:fillRect/>
          </a:stretch>
        </p:blipFill>
        <p:spPr>
          <a:xfrm>
            <a:off x="5960662" y="1554893"/>
            <a:ext cx="5903299" cy="4767649"/>
          </a:xfrm>
          <a:prstGeom prst="rect">
            <a:avLst/>
          </a:prstGeom>
        </p:spPr>
      </p:pic>
      <p:pic>
        <p:nvPicPr>
          <p:cNvPr id="18" name="Graphic 17" descr="Factory with solid fill">
            <a:extLst>
              <a:ext uri="{FF2B5EF4-FFF2-40B4-BE49-F238E27FC236}">
                <a16:creationId xmlns:a16="http://schemas.microsoft.com/office/drawing/2014/main" id="{B2FE5314-8529-68F9-5B18-A3324B4A92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0259" y="3836773"/>
            <a:ext cx="832022" cy="832022"/>
          </a:xfrm>
          <a:prstGeom prst="rect">
            <a:avLst/>
          </a:prstGeom>
        </p:spPr>
      </p:pic>
      <p:pic>
        <p:nvPicPr>
          <p:cNvPr id="27" name="Picture 26" descr="A red drone with a bomb&#10;&#10;AI-generated content may be incorrect.">
            <a:extLst>
              <a:ext uri="{FF2B5EF4-FFF2-40B4-BE49-F238E27FC236}">
                <a16:creationId xmlns:a16="http://schemas.microsoft.com/office/drawing/2014/main" id="{99C9A571-BA06-E89D-E58F-98C0C706319B}"/>
              </a:ext>
            </a:extLst>
          </p:cNvPr>
          <p:cNvPicPr>
            <a:picLocks noChangeAspect="1"/>
          </p:cNvPicPr>
          <p:nvPr/>
        </p:nvPicPr>
        <p:blipFill>
          <a:blip r:embed="rId7"/>
          <a:stretch>
            <a:fillRect/>
          </a:stretch>
        </p:blipFill>
        <p:spPr>
          <a:xfrm>
            <a:off x="9878841" y="2948630"/>
            <a:ext cx="754535" cy="404685"/>
          </a:xfrm>
          <a:prstGeom prst="rect">
            <a:avLst/>
          </a:prstGeom>
        </p:spPr>
      </p:pic>
      <p:grpSp>
        <p:nvGrpSpPr>
          <p:cNvPr id="2" name="Group 1">
            <a:extLst>
              <a:ext uri="{FF2B5EF4-FFF2-40B4-BE49-F238E27FC236}">
                <a16:creationId xmlns:a16="http://schemas.microsoft.com/office/drawing/2014/main" id="{E19F60A4-839F-519D-9A70-6883059FE650}"/>
              </a:ext>
            </a:extLst>
          </p:cNvPr>
          <p:cNvGrpSpPr/>
          <p:nvPr/>
        </p:nvGrpSpPr>
        <p:grpSpPr>
          <a:xfrm>
            <a:off x="7723231" y="3203847"/>
            <a:ext cx="2378675" cy="2297998"/>
            <a:chOff x="7723231" y="3203847"/>
            <a:chExt cx="2378675" cy="2297998"/>
          </a:xfrm>
        </p:grpSpPr>
        <p:pic>
          <p:nvPicPr>
            <p:cNvPr id="8" name="Picture 7" descr="A blue satellite dish with a black background&#10;&#10;AI-generated content may be incorrect.">
              <a:extLst>
                <a:ext uri="{FF2B5EF4-FFF2-40B4-BE49-F238E27FC236}">
                  <a16:creationId xmlns:a16="http://schemas.microsoft.com/office/drawing/2014/main" id="{E8653ED8-9255-68C8-26CB-58CF2B0CFC45}"/>
                </a:ext>
              </a:extLst>
            </p:cNvPr>
            <p:cNvPicPr>
              <a:picLocks noChangeAspect="1"/>
            </p:cNvPicPr>
            <p:nvPr/>
          </p:nvPicPr>
          <p:blipFill>
            <a:blip r:embed="rId8"/>
            <a:stretch>
              <a:fillRect/>
            </a:stretch>
          </p:blipFill>
          <p:spPr>
            <a:xfrm rot="-1260000">
              <a:off x="8740957" y="3203847"/>
              <a:ext cx="340583" cy="307375"/>
            </a:xfrm>
            <a:prstGeom prst="rect">
              <a:avLst/>
            </a:prstGeom>
          </p:spPr>
        </p:pic>
        <p:pic>
          <p:nvPicPr>
            <p:cNvPr id="20" name="Picture 19" descr="A blue satellite dish with a black background&#10;&#10;AI-generated content may be incorrect.">
              <a:extLst>
                <a:ext uri="{FF2B5EF4-FFF2-40B4-BE49-F238E27FC236}">
                  <a16:creationId xmlns:a16="http://schemas.microsoft.com/office/drawing/2014/main" id="{36135E2D-8368-0735-8465-ADD1B1C24E58}"/>
                </a:ext>
              </a:extLst>
            </p:cNvPr>
            <p:cNvPicPr>
              <a:picLocks noChangeAspect="1"/>
            </p:cNvPicPr>
            <p:nvPr/>
          </p:nvPicPr>
          <p:blipFill>
            <a:blip r:embed="rId8"/>
            <a:stretch>
              <a:fillRect/>
            </a:stretch>
          </p:blipFill>
          <p:spPr>
            <a:xfrm rot="-1260000">
              <a:off x="7803903" y="4707252"/>
              <a:ext cx="340583" cy="307375"/>
            </a:xfrm>
            <a:prstGeom prst="rect">
              <a:avLst/>
            </a:prstGeom>
          </p:spPr>
        </p:pic>
        <p:pic>
          <p:nvPicPr>
            <p:cNvPr id="22" name="Picture 21" descr="A blue satellite dish with a black background&#10;&#10;AI-generated content may be incorrect.">
              <a:extLst>
                <a:ext uri="{FF2B5EF4-FFF2-40B4-BE49-F238E27FC236}">
                  <a16:creationId xmlns:a16="http://schemas.microsoft.com/office/drawing/2014/main" id="{987123F0-6AC1-16F2-29E0-537C818E703E}"/>
                </a:ext>
              </a:extLst>
            </p:cNvPr>
            <p:cNvPicPr>
              <a:picLocks noChangeAspect="1"/>
            </p:cNvPicPr>
            <p:nvPr/>
          </p:nvPicPr>
          <p:blipFill>
            <a:blip r:embed="rId8"/>
            <a:stretch>
              <a:fillRect/>
            </a:stretch>
          </p:blipFill>
          <p:spPr>
            <a:xfrm rot="-1260000">
              <a:off x="9636821" y="4841117"/>
              <a:ext cx="340583" cy="307375"/>
            </a:xfrm>
            <a:prstGeom prst="rect">
              <a:avLst/>
            </a:prstGeom>
          </p:spPr>
        </p:pic>
        <p:pic>
          <p:nvPicPr>
            <p:cNvPr id="30" name="Picture 29" descr="A blue satellite dish with a black background&#10;&#10;AI-generated content may be incorrect.">
              <a:extLst>
                <a:ext uri="{FF2B5EF4-FFF2-40B4-BE49-F238E27FC236}">
                  <a16:creationId xmlns:a16="http://schemas.microsoft.com/office/drawing/2014/main" id="{B7F9B3FC-FB73-6C0D-F594-2ECCF93E61AD}"/>
                </a:ext>
              </a:extLst>
            </p:cNvPr>
            <p:cNvPicPr>
              <a:picLocks noChangeAspect="1"/>
            </p:cNvPicPr>
            <p:nvPr/>
          </p:nvPicPr>
          <p:blipFill>
            <a:blip r:embed="rId9"/>
            <a:stretch>
              <a:fillRect/>
            </a:stretch>
          </p:blipFill>
          <p:spPr>
            <a:xfrm>
              <a:off x="9648310" y="3703936"/>
              <a:ext cx="453596" cy="263613"/>
            </a:xfrm>
            <a:prstGeom prst="rect">
              <a:avLst/>
            </a:prstGeom>
          </p:spPr>
        </p:pic>
        <p:pic>
          <p:nvPicPr>
            <p:cNvPr id="31" name="Picture 30" descr="A blue satellite dish with a black background&#10;&#10;AI-generated content may be incorrect.">
              <a:extLst>
                <a:ext uri="{FF2B5EF4-FFF2-40B4-BE49-F238E27FC236}">
                  <a16:creationId xmlns:a16="http://schemas.microsoft.com/office/drawing/2014/main" id="{47B6B74C-8A3C-4B70-19B1-F6722CC7ADF2}"/>
                </a:ext>
              </a:extLst>
            </p:cNvPr>
            <p:cNvPicPr>
              <a:picLocks noChangeAspect="1"/>
            </p:cNvPicPr>
            <p:nvPr/>
          </p:nvPicPr>
          <p:blipFill>
            <a:blip r:embed="rId9"/>
            <a:stretch>
              <a:fillRect/>
            </a:stretch>
          </p:blipFill>
          <p:spPr>
            <a:xfrm flipH="1">
              <a:off x="7723231" y="3642153"/>
              <a:ext cx="504052" cy="304801"/>
            </a:xfrm>
            <a:prstGeom prst="rect">
              <a:avLst/>
            </a:prstGeom>
          </p:spPr>
        </p:pic>
        <p:pic>
          <p:nvPicPr>
            <p:cNvPr id="33" name="Picture 32" descr="A blue satellite dish with a black background&#10;&#10;AI-generated content may be incorrect.">
              <a:extLst>
                <a:ext uri="{FF2B5EF4-FFF2-40B4-BE49-F238E27FC236}">
                  <a16:creationId xmlns:a16="http://schemas.microsoft.com/office/drawing/2014/main" id="{D244BD89-29FB-339C-461C-ACF4EFF28325}"/>
                </a:ext>
              </a:extLst>
            </p:cNvPr>
            <p:cNvPicPr>
              <a:picLocks noChangeAspect="1"/>
            </p:cNvPicPr>
            <p:nvPr/>
          </p:nvPicPr>
          <p:blipFill>
            <a:blip r:embed="rId9"/>
            <a:stretch>
              <a:fillRect/>
            </a:stretch>
          </p:blipFill>
          <p:spPr>
            <a:xfrm flipH="1">
              <a:off x="8619095" y="5197044"/>
              <a:ext cx="504052" cy="304801"/>
            </a:xfrm>
            <a:prstGeom prst="rect">
              <a:avLst/>
            </a:prstGeom>
          </p:spPr>
        </p:pic>
      </p:grpSp>
      <p:sp>
        <p:nvSpPr>
          <p:cNvPr id="49" name="TextBox 48">
            <a:extLst>
              <a:ext uri="{FF2B5EF4-FFF2-40B4-BE49-F238E27FC236}">
                <a16:creationId xmlns:a16="http://schemas.microsoft.com/office/drawing/2014/main" id="{F6BC7B99-4247-3DD9-FF0E-E6DF5271D5A6}"/>
              </a:ext>
            </a:extLst>
          </p:cNvPr>
          <p:cNvSpPr txBox="1"/>
          <p:nvPr/>
        </p:nvSpPr>
        <p:spPr>
          <a:xfrm>
            <a:off x="322627" y="1710617"/>
            <a:ext cx="5641803" cy="4154984"/>
          </a:xfrm>
          <a:prstGeom prst="rect">
            <a:avLst/>
          </a:prstGeom>
          <a:noFill/>
        </p:spPr>
        <p:txBody>
          <a:bodyPr wrap="square" lIns="91440" tIns="45720" rIns="91440" bIns="45720" anchor="t">
            <a:spAutoFit/>
          </a:bodyPr>
          <a:lstStyle/>
          <a:p>
            <a:pPr marL="285750" indent="-285750">
              <a:buFont typeface="Arial"/>
              <a:buChar char="•"/>
              <a:defRPr/>
            </a:pPr>
            <a:r>
              <a:rPr lang="en-AU" sz="2400">
                <a:ea typeface="Calibri"/>
                <a:cs typeface="Arial"/>
              </a:rPr>
              <a:t>Remote critical infrastructure</a:t>
            </a:r>
          </a:p>
          <a:p>
            <a:pPr marL="285750" indent="-285750">
              <a:buFont typeface="Arial"/>
              <a:buChar char="•"/>
              <a:defRPr/>
            </a:pPr>
            <a:r>
              <a:rPr lang="en-AU" sz="2400">
                <a:ea typeface="Calibri"/>
                <a:cs typeface="Arial"/>
              </a:rPr>
              <a:t>Configured response to anticipated threat </a:t>
            </a:r>
            <a:endParaRPr lang="en-AU"/>
          </a:p>
          <a:p>
            <a:pPr marL="285750" indent="-285750">
              <a:buFont typeface="Arial"/>
              <a:buChar char="•"/>
              <a:defRPr/>
            </a:pPr>
            <a:r>
              <a:rPr lang="en-AU" sz="2400">
                <a:ea typeface="Calibri"/>
                <a:cs typeface="Arial"/>
              </a:rPr>
              <a:t>Passively and actively monitoring</a:t>
            </a:r>
            <a:endParaRPr lang="en-AU"/>
          </a:p>
          <a:p>
            <a:pPr marL="285750" indent="-285750">
              <a:buFont typeface="Arial"/>
              <a:buChar char="•"/>
              <a:defRPr/>
            </a:pPr>
            <a:r>
              <a:rPr lang="en-AU" sz="2400">
                <a:ea typeface="Calibri"/>
                <a:cs typeface="Arial"/>
              </a:rPr>
              <a:t>Threat detected</a:t>
            </a:r>
            <a:endParaRPr lang="en-AU"/>
          </a:p>
          <a:p>
            <a:pPr marL="742950" lvl="1" indent="-285750">
              <a:buFont typeface="Arial"/>
              <a:buChar char="•"/>
              <a:defRPr/>
            </a:pPr>
            <a:r>
              <a:rPr lang="en-AU" sz="2400">
                <a:ea typeface="Calibri"/>
                <a:cs typeface="Arial"/>
              </a:rPr>
              <a:t>Alerts Operations Centre</a:t>
            </a:r>
            <a:endParaRPr lang="en-AU"/>
          </a:p>
          <a:p>
            <a:pPr marL="285750" indent="-285750">
              <a:buFont typeface="Arial"/>
              <a:buChar char="•"/>
              <a:defRPr/>
            </a:pPr>
            <a:r>
              <a:rPr lang="en-AU" sz="2400">
                <a:ea typeface="Calibri"/>
                <a:cs typeface="Arial"/>
              </a:rPr>
              <a:t>Threat identified</a:t>
            </a:r>
            <a:endParaRPr lang="en-AU"/>
          </a:p>
          <a:p>
            <a:pPr marL="742950" lvl="1" indent="-285750">
              <a:buFont typeface="Arial"/>
              <a:buChar char="•"/>
              <a:defRPr/>
            </a:pPr>
            <a:r>
              <a:rPr lang="en-AU" sz="2400">
                <a:ea typeface="Calibri"/>
                <a:cs typeface="Arial"/>
              </a:rPr>
              <a:t>Automatic reconfiguration to EA counterattack</a:t>
            </a:r>
            <a:endParaRPr lang="en-AU"/>
          </a:p>
          <a:p>
            <a:pPr marL="742950" lvl="1" indent="-285750">
              <a:buFont typeface="Arial"/>
              <a:buChar char="•"/>
              <a:defRPr/>
            </a:pPr>
            <a:endParaRPr lang="en-AU" sz="2400">
              <a:ea typeface="Calibri"/>
              <a:cs typeface="Arial"/>
            </a:endParaRPr>
          </a:p>
          <a:p>
            <a:pPr marL="285750" indent="-285750">
              <a:buFont typeface="Arial"/>
              <a:buChar char="•"/>
              <a:defRPr/>
            </a:pPr>
            <a:endParaRPr lang="en-AU" sz="2400">
              <a:ea typeface="Calibri"/>
              <a:cs typeface="Arial"/>
            </a:endParaRPr>
          </a:p>
          <a:p>
            <a:pPr marL="285750" indent="-285750">
              <a:buFont typeface="Arial"/>
              <a:buChar char="•"/>
              <a:defRPr/>
            </a:pPr>
            <a:endParaRPr lang="en-AU" sz="2400">
              <a:ea typeface="Calibri"/>
              <a:cs typeface="Arial"/>
            </a:endParaRPr>
          </a:p>
        </p:txBody>
      </p:sp>
      <p:grpSp>
        <p:nvGrpSpPr>
          <p:cNvPr id="142" name="Group 141">
            <a:extLst>
              <a:ext uri="{FF2B5EF4-FFF2-40B4-BE49-F238E27FC236}">
                <a16:creationId xmlns:a16="http://schemas.microsoft.com/office/drawing/2014/main" id="{793B4026-808C-F340-E8BD-378BEFAF0CE0}"/>
              </a:ext>
            </a:extLst>
          </p:cNvPr>
          <p:cNvGrpSpPr/>
          <p:nvPr/>
        </p:nvGrpSpPr>
        <p:grpSpPr>
          <a:xfrm>
            <a:off x="7822873" y="3158871"/>
            <a:ext cx="2310114" cy="2367607"/>
            <a:chOff x="7822873" y="3158871"/>
            <a:chExt cx="2310114" cy="2367607"/>
          </a:xfrm>
        </p:grpSpPr>
        <p:grpSp>
          <p:nvGrpSpPr>
            <p:cNvPr id="62" name="Group 61">
              <a:extLst>
                <a:ext uri="{FF2B5EF4-FFF2-40B4-BE49-F238E27FC236}">
                  <a16:creationId xmlns:a16="http://schemas.microsoft.com/office/drawing/2014/main" id="{AC2D7448-504A-062D-667F-CA17D987F713}"/>
                </a:ext>
              </a:extLst>
            </p:cNvPr>
            <p:cNvGrpSpPr/>
            <p:nvPr/>
          </p:nvGrpSpPr>
          <p:grpSpPr>
            <a:xfrm>
              <a:off x="9648310" y="3639665"/>
              <a:ext cx="483149" cy="428563"/>
              <a:chOff x="3841557" y="1110831"/>
              <a:chExt cx="5015033" cy="3827879"/>
            </a:xfrm>
            <a:solidFill>
              <a:srgbClr val="40824B"/>
            </a:solidFill>
          </p:grpSpPr>
          <p:grpSp>
            <p:nvGrpSpPr>
              <p:cNvPr id="63" name="Group 62">
                <a:extLst>
                  <a:ext uri="{FF2B5EF4-FFF2-40B4-BE49-F238E27FC236}">
                    <a16:creationId xmlns:a16="http://schemas.microsoft.com/office/drawing/2014/main" id="{B7ABF776-7B42-5BD6-150E-D1734E02F4FB}"/>
                  </a:ext>
                </a:extLst>
              </p:cNvPr>
              <p:cNvGrpSpPr/>
              <p:nvPr/>
            </p:nvGrpSpPr>
            <p:grpSpPr>
              <a:xfrm>
                <a:off x="3841557" y="1404935"/>
                <a:ext cx="3755014" cy="3533775"/>
                <a:chOff x="3282846" y="1828800"/>
                <a:chExt cx="3879954" cy="3651354"/>
              </a:xfrm>
              <a:grpFill/>
            </p:grpSpPr>
            <p:sp>
              <p:nvSpPr>
                <p:cNvPr id="66" name="Chord 65">
                  <a:extLst>
                    <a:ext uri="{FF2B5EF4-FFF2-40B4-BE49-F238E27FC236}">
                      <a16:creationId xmlns:a16="http://schemas.microsoft.com/office/drawing/2014/main" id="{C6C1F993-A226-9884-02AF-6426C15CEEFD}"/>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CAFBC6-912B-8D14-42B0-F4751E0ADB6A}"/>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8" name="Straight Connector 67">
                  <a:extLst>
                    <a:ext uri="{FF2B5EF4-FFF2-40B4-BE49-F238E27FC236}">
                      <a16:creationId xmlns:a16="http://schemas.microsoft.com/office/drawing/2014/main" id="{C692A71D-ECCB-C760-4BAC-1404894460BB}"/>
                    </a:ext>
                  </a:extLst>
                </p:cNvPr>
                <p:cNvCxnSpPr>
                  <a:cxnSpLocks/>
                  <a:endCxn id="67"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40E32B2-92C1-B3C9-5A52-7AFF1E4EC3CC}"/>
                    </a:ext>
                  </a:extLst>
                </p:cNvPr>
                <p:cNvCxnSpPr>
                  <a:cxnSpLocks/>
                  <a:endCxn id="67"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64" name="Block Arc 63">
                <a:extLst>
                  <a:ext uri="{FF2B5EF4-FFF2-40B4-BE49-F238E27FC236}">
                    <a16:creationId xmlns:a16="http://schemas.microsoft.com/office/drawing/2014/main" id="{046DD9DB-F2A4-89DE-20BA-D3DCFD6B7899}"/>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5" name="Block Arc 64">
                <a:extLst>
                  <a:ext uri="{FF2B5EF4-FFF2-40B4-BE49-F238E27FC236}">
                    <a16:creationId xmlns:a16="http://schemas.microsoft.com/office/drawing/2014/main" id="{9259E274-61F4-72D7-5D58-A1079D9A7F58}"/>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02" name="Group 101">
              <a:extLst>
                <a:ext uri="{FF2B5EF4-FFF2-40B4-BE49-F238E27FC236}">
                  <a16:creationId xmlns:a16="http://schemas.microsoft.com/office/drawing/2014/main" id="{D4458A0D-D977-1AB3-410D-76F51EE09343}"/>
                </a:ext>
              </a:extLst>
            </p:cNvPr>
            <p:cNvGrpSpPr/>
            <p:nvPr/>
          </p:nvGrpSpPr>
          <p:grpSpPr>
            <a:xfrm>
              <a:off x="8735858" y="3158871"/>
              <a:ext cx="483149" cy="428563"/>
              <a:chOff x="3841557" y="1110831"/>
              <a:chExt cx="5015033" cy="3827879"/>
            </a:xfrm>
            <a:solidFill>
              <a:srgbClr val="40824B"/>
            </a:solidFill>
          </p:grpSpPr>
          <p:grpSp>
            <p:nvGrpSpPr>
              <p:cNvPr id="103" name="Group 102">
                <a:extLst>
                  <a:ext uri="{FF2B5EF4-FFF2-40B4-BE49-F238E27FC236}">
                    <a16:creationId xmlns:a16="http://schemas.microsoft.com/office/drawing/2014/main" id="{509ED77D-A39C-FDFC-8ED3-46275FAA168C}"/>
                  </a:ext>
                </a:extLst>
              </p:cNvPr>
              <p:cNvGrpSpPr/>
              <p:nvPr/>
            </p:nvGrpSpPr>
            <p:grpSpPr>
              <a:xfrm>
                <a:off x="3841557" y="1404935"/>
                <a:ext cx="3755014" cy="3533775"/>
                <a:chOff x="3282846" y="1828800"/>
                <a:chExt cx="3879954" cy="3651354"/>
              </a:xfrm>
              <a:grpFill/>
            </p:grpSpPr>
            <p:sp>
              <p:nvSpPr>
                <p:cNvPr id="106" name="Chord 105">
                  <a:extLst>
                    <a:ext uri="{FF2B5EF4-FFF2-40B4-BE49-F238E27FC236}">
                      <a16:creationId xmlns:a16="http://schemas.microsoft.com/office/drawing/2014/main" id="{B86C1AE1-ABD9-0834-7D39-1A0E5DA34D15}"/>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E878B807-676E-F45F-A78F-F30894FE64BF}"/>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8" name="Straight Connector 107">
                  <a:extLst>
                    <a:ext uri="{FF2B5EF4-FFF2-40B4-BE49-F238E27FC236}">
                      <a16:creationId xmlns:a16="http://schemas.microsoft.com/office/drawing/2014/main" id="{0ECD8488-5243-3DDF-393E-A3EB6A495A55}"/>
                    </a:ext>
                  </a:extLst>
                </p:cNvPr>
                <p:cNvCxnSpPr>
                  <a:cxnSpLocks/>
                  <a:endCxn id="107"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3FDC0B95-9260-BB32-95B0-F62577B0FD25}"/>
                    </a:ext>
                  </a:extLst>
                </p:cNvPr>
                <p:cNvCxnSpPr>
                  <a:cxnSpLocks/>
                  <a:endCxn id="107"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04" name="Block Arc 103">
                <a:extLst>
                  <a:ext uri="{FF2B5EF4-FFF2-40B4-BE49-F238E27FC236}">
                    <a16:creationId xmlns:a16="http://schemas.microsoft.com/office/drawing/2014/main" id="{F643EDC3-6DAD-4C59-8F3F-088936F8D0BD}"/>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5" name="Block Arc 104">
                <a:extLst>
                  <a:ext uri="{FF2B5EF4-FFF2-40B4-BE49-F238E27FC236}">
                    <a16:creationId xmlns:a16="http://schemas.microsoft.com/office/drawing/2014/main" id="{2836DCA8-21BA-AFA6-EF0F-2F180156006D}"/>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10" name="Group 109">
              <a:extLst>
                <a:ext uri="{FF2B5EF4-FFF2-40B4-BE49-F238E27FC236}">
                  <a16:creationId xmlns:a16="http://schemas.microsoft.com/office/drawing/2014/main" id="{3E62BCFB-CDE8-3671-112F-6462259A4B8E}"/>
                </a:ext>
              </a:extLst>
            </p:cNvPr>
            <p:cNvGrpSpPr/>
            <p:nvPr/>
          </p:nvGrpSpPr>
          <p:grpSpPr>
            <a:xfrm>
              <a:off x="7921279" y="3580090"/>
              <a:ext cx="483149" cy="428563"/>
              <a:chOff x="3841557" y="1110831"/>
              <a:chExt cx="5015033" cy="3827879"/>
            </a:xfrm>
            <a:solidFill>
              <a:srgbClr val="40824B"/>
            </a:solidFill>
          </p:grpSpPr>
          <p:grpSp>
            <p:nvGrpSpPr>
              <p:cNvPr id="111" name="Group 110">
                <a:extLst>
                  <a:ext uri="{FF2B5EF4-FFF2-40B4-BE49-F238E27FC236}">
                    <a16:creationId xmlns:a16="http://schemas.microsoft.com/office/drawing/2014/main" id="{855BD305-C370-42DB-E815-A2A41E6B15BA}"/>
                  </a:ext>
                </a:extLst>
              </p:cNvPr>
              <p:cNvGrpSpPr/>
              <p:nvPr/>
            </p:nvGrpSpPr>
            <p:grpSpPr>
              <a:xfrm>
                <a:off x="3841557" y="1404935"/>
                <a:ext cx="3755014" cy="3533775"/>
                <a:chOff x="3282846" y="1828800"/>
                <a:chExt cx="3879954" cy="3651354"/>
              </a:xfrm>
              <a:grpFill/>
            </p:grpSpPr>
            <p:sp>
              <p:nvSpPr>
                <p:cNvPr id="114" name="Chord 113">
                  <a:extLst>
                    <a:ext uri="{FF2B5EF4-FFF2-40B4-BE49-F238E27FC236}">
                      <a16:creationId xmlns:a16="http://schemas.microsoft.com/office/drawing/2014/main" id="{5759D376-50CE-8BF2-D6BE-33FDB0B96BCE}"/>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997B364D-36B1-AC31-2EFB-69901B64EE02}"/>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6" name="Straight Connector 115">
                  <a:extLst>
                    <a:ext uri="{FF2B5EF4-FFF2-40B4-BE49-F238E27FC236}">
                      <a16:creationId xmlns:a16="http://schemas.microsoft.com/office/drawing/2014/main" id="{C4142D47-DD9F-5541-FD9A-63BF309BE14F}"/>
                    </a:ext>
                  </a:extLst>
                </p:cNvPr>
                <p:cNvCxnSpPr>
                  <a:cxnSpLocks/>
                  <a:endCxn id="115"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42520575-7E28-AF55-D939-1C667D774B4E}"/>
                    </a:ext>
                  </a:extLst>
                </p:cNvPr>
                <p:cNvCxnSpPr>
                  <a:cxnSpLocks/>
                  <a:endCxn id="115"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12" name="Block Arc 111">
                <a:extLst>
                  <a:ext uri="{FF2B5EF4-FFF2-40B4-BE49-F238E27FC236}">
                    <a16:creationId xmlns:a16="http://schemas.microsoft.com/office/drawing/2014/main" id="{B075BDD1-941A-48F4-5DDD-6D519CE5C63B}"/>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3" name="Block Arc 112">
                <a:extLst>
                  <a:ext uri="{FF2B5EF4-FFF2-40B4-BE49-F238E27FC236}">
                    <a16:creationId xmlns:a16="http://schemas.microsoft.com/office/drawing/2014/main" id="{AF133566-848F-72D7-D84A-09CADEDFF2FC}"/>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18" name="Group 117">
              <a:extLst>
                <a:ext uri="{FF2B5EF4-FFF2-40B4-BE49-F238E27FC236}">
                  <a16:creationId xmlns:a16="http://schemas.microsoft.com/office/drawing/2014/main" id="{ED7E934F-D2D6-EE87-972E-F1FD284CC67A}"/>
                </a:ext>
              </a:extLst>
            </p:cNvPr>
            <p:cNvGrpSpPr/>
            <p:nvPr/>
          </p:nvGrpSpPr>
          <p:grpSpPr>
            <a:xfrm>
              <a:off x="7822873" y="4636821"/>
              <a:ext cx="483149" cy="428563"/>
              <a:chOff x="3841557" y="1110831"/>
              <a:chExt cx="5015033" cy="3827879"/>
            </a:xfrm>
            <a:solidFill>
              <a:srgbClr val="40824B"/>
            </a:solidFill>
          </p:grpSpPr>
          <p:grpSp>
            <p:nvGrpSpPr>
              <p:cNvPr id="119" name="Group 118">
                <a:extLst>
                  <a:ext uri="{FF2B5EF4-FFF2-40B4-BE49-F238E27FC236}">
                    <a16:creationId xmlns:a16="http://schemas.microsoft.com/office/drawing/2014/main" id="{6478A33B-F229-BA66-63F5-F5236B821EBE}"/>
                  </a:ext>
                </a:extLst>
              </p:cNvPr>
              <p:cNvGrpSpPr/>
              <p:nvPr/>
            </p:nvGrpSpPr>
            <p:grpSpPr>
              <a:xfrm>
                <a:off x="3841557" y="1404935"/>
                <a:ext cx="3755014" cy="3533775"/>
                <a:chOff x="3282846" y="1828800"/>
                <a:chExt cx="3879954" cy="3651354"/>
              </a:xfrm>
              <a:grpFill/>
            </p:grpSpPr>
            <p:sp>
              <p:nvSpPr>
                <p:cNvPr id="122" name="Chord 121">
                  <a:extLst>
                    <a:ext uri="{FF2B5EF4-FFF2-40B4-BE49-F238E27FC236}">
                      <a16:creationId xmlns:a16="http://schemas.microsoft.com/office/drawing/2014/main" id="{655BA83E-7F09-F60F-75EB-3E0D3AAE3D25}"/>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Oval 122">
                  <a:extLst>
                    <a:ext uri="{FF2B5EF4-FFF2-40B4-BE49-F238E27FC236}">
                      <a16:creationId xmlns:a16="http://schemas.microsoft.com/office/drawing/2014/main" id="{9187D85C-01BF-9EAA-0E89-99F4C6AC06CD}"/>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4" name="Straight Connector 123">
                  <a:extLst>
                    <a:ext uri="{FF2B5EF4-FFF2-40B4-BE49-F238E27FC236}">
                      <a16:creationId xmlns:a16="http://schemas.microsoft.com/office/drawing/2014/main" id="{5EDDA1EF-0410-AF64-04E6-A80DA4B3A5AC}"/>
                    </a:ext>
                  </a:extLst>
                </p:cNvPr>
                <p:cNvCxnSpPr>
                  <a:cxnSpLocks/>
                  <a:endCxn id="123"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498189D-49DD-6A08-CA8A-DCB0349DD91B}"/>
                    </a:ext>
                  </a:extLst>
                </p:cNvPr>
                <p:cNvCxnSpPr>
                  <a:cxnSpLocks/>
                  <a:endCxn id="123"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20" name="Block Arc 119">
                <a:extLst>
                  <a:ext uri="{FF2B5EF4-FFF2-40B4-BE49-F238E27FC236}">
                    <a16:creationId xmlns:a16="http://schemas.microsoft.com/office/drawing/2014/main" id="{491FEC37-CBA7-8571-730D-A83D1DCB6786}"/>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1" name="Block Arc 120">
                <a:extLst>
                  <a:ext uri="{FF2B5EF4-FFF2-40B4-BE49-F238E27FC236}">
                    <a16:creationId xmlns:a16="http://schemas.microsoft.com/office/drawing/2014/main" id="{590BB9E6-7292-2611-A5A7-579B088DF925}"/>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26" name="Group 125">
              <a:extLst>
                <a:ext uri="{FF2B5EF4-FFF2-40B4-BE49-F238E27FC236}">
                  <a16:creationId xmlns:a16="http://schemas.microsoft.com/office/drawing/2014/main" id="{DA03DD24-D7E7-25C3-D463-8D4D47181E47}"/>
                </a:ext>
              </a:extLst>
            </p:cNvPr>
            <p:cNvGrpSpPr/>
            <p:nvPr/>
          </p:nvGrpSpPr>
          <p:grpSpPr>
            <a:xfrm>
              <a:off x="8775150" y="5097915"/>
              <a:ext cx="483149" cy="428563"/>
              <a:chOff x="3841557" y="1110831"/>
              <a:chExt cx="5015033" cy="3827879"/>
            </a:xfrm>
            <a:solidFill>
              <a:srgbClr val="40824B"/>
            </a:solidFill>
          </p:grpSpPr>
          <p:grpSp>
            <p:nvGrpSpPr>
              <p:cNvPr id="127" name="Group 126">
                <a:extLst>
                  <a:ext uri="{FF2B5EF4-FFF2-40B4-BE49-F238E27FC236}">
                    <a16:creationId xmlns:a16="http://schemas.microsoft.com/office/drawing/2014/main" id="{65E7298F-3412-7D66-6A0C-8DD4E5940D8D}"/>
                  </a:ext>
                </a:extLst>
              </p:cNvPr>
              <p:cNvGrpSpPr/>
              <p:nvPr/>
            </p:nvGrpSpPr>
            <p:grpSpPr>
              <a:xfrm>
                <a:off x="3841557" y="1404935"/>
                <a:ext cx="3755014" cy="3533775"/>
                <a:chOff x="3282846" y="1828800"/>
                <a:chExt cx="3879954" cy="3651354"/>
              </a:xfrm>
              <a:grpFill/>
            </p:grpSpPr>
            <p:sp>
              <p:nvSpPr>
                <p:cNvPr id="130" name="Chord 129">
                  <a:extLst>
                    <a:ext uri="{FF2B5EF4-FFF2-40B4-BE49-F238E27FC236}">
                      <a16:creationId xmlns:a16="http://schemas.microsoft.com/office/drawing/2014/main" id="{C7AE7339-33CF-F11E-2857-17F6B7611211}"/>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Oval 130">
                  <a:extLst>
                    <a:ext uri="{FF2B5EF4-FFF2-40B4-BE49-F238E27FC236}">
                      <a16:creationId xmlns:a16="http://schemas.microsoft.com/office/drawing/2014/main" id="{96BF111E-BB86-329F-59BD-1C1BCF00D3B8}"/>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Connector 131">
                  <a:extLst>
                    <a:ext uri="{FF2B5EF4-FFF2-40B4-BE49-F238E27FC236}">
                      <a16:creationId xmlns:a16="http://schemas.microsoft.com/office/drawing/2014/main" id="{D6A9CCB9-095F-94A5-7204-2B034A56C512}"/>
                    </a:ext>
                  </a:extLst>
                </p:cNvPr>
                <p:cNvCxnSpPr>
                  <a:cxnSpLocks/>
                  <a:endCxn id="131"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513BBC3-8CCB-AE0E-EFA4-CCDC11D95C93}"/>
                    </a:ext>
                  </a:extLst>
                </p:cNvPr>
                <p:cNvCxnSpPr>
                  <a:cxnSpLocks/>
                  <a:endCxn id="131"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28" name="Block Arc 127">
                <a:extLst>
                  <a:ext uri="{FF2B5EF4-FFF2-40B4-BE49-F238E27FC236}">
                    <a16:creationId xmlns:a16="http://schemas.microsoft.com/office/drawing/2014/main" id="{BFAC3776-D4E1-64DA-AB51-E2BFA19D1D0D}"/>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9" name="Block Arc 128">
                <a:extLst>
                  <a:ext uri="{FF2B5EF4-FFF2-40B4-BE49-F238E27FC236}">
                    <a16:creationId xmlns:a16="http://schemas.microsoft.com/office/drawing/2014/main" id="{0B18D1DE-08F7-18B6-9426-8CE88B1707D4}"/>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nvGrpSpPr>
            <p:cNvPr id="134" name="Group 133">
              <a:extLst>
                <a:ext uri="{FF2B5EF4-FFF2-40B4-BE49-F238E27FC236}">
                  <a16:creationId xmlns:a16="http://schemas.microsoft.com/office/drawing/2014/main" id="{95365D71-2255-5539-9FAA-C8CB2F426288}"/>
                </a:ext>
              </a:extLst>
            </p:cNvPr>
            <p:cNvGrpSpPr/>
            <p:nvPr/>
          </p:nvGrpSpPr>
          <p:grpSpPr>
            <a:xfrm>
              <a:off x="9649838" y="4759032"/>
              <a:ext cx="483149" cy="428563"/>
              <a:chOff x="3841557" y="1110831"/>
              <a:chExt cx="5015033" cy="3827879"/>
            </a:xfrm>
            <a:solidFill>
              <a:srgbClr val="40824B"/>
            </a:solidFill>
          </p:grpSpPr>
          <p:grpSp>
            <p:nvGrpSpPr>
              <p:cNvPr id="135" name="Group 134">
                <a:extLst>
                  <a:ext uri="{FF2B5EF4-FFF2-40B4-BE49-F238E27FC236}">
                    <a16:creationId xmlns:a16="http://schemas.microsoft.com/office/drawing/2014/main" id="{3331B1CB-6309-20FD-04B9-D0C65E7FCD18}"/>
                  </a:ext>
                </a:extLst>
              </p:cNvPr>
              <p:cNvGrpSpPr/>
              <p:nvPr/>
            </p:nvGrpSpPr>
            <p:grpSpPr>
              <a:xfrm>
                <a:off x="3841557" y="1404935"/>
                <a:ext cx="3755014" cy="3533775"/>
                <a:chOff x="3282846" y="1828800"/>
                <a:chExt cx="3879954" cy="3651354"/>
              </a:xfrm>
              <a:grpFill/>
            </p:grpSpPr>
            <p:sp>
              <p:nvSpPr>
                <p:cNvPr id="138" name="Chord 137">
                  <a:extLst>
                    <a:ext uri="{FF2B5EF4-FFF2-40B4-BE49-F238E27FC236}">
                      <a16:creationId xmlns:a16="http://schemas.microsoft.com/office/drawing/2014/main" id="{290874DD-2FDC-9902-C476-8A4915952F04}"/>
                    </a:ext>
                  </a:extLst>
                </p:cNvPr>
                <p:cNvSpPr/>
                <p:nvPr/>
              </p:nvSpPr>
              <p:spPr>
                <a:xfrm>
                  <a:off x="3282846" y="1828800"/>
                  <a:ext cx="3651354" cy="3651354"/>
                </a:xfrm>
                <a:prstGeom prst="chord">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56EF1347-CEA9-3722-D3BA-E9EA1F9B01B0}"/>
                    </a:ext>
                  </a:extLst>
                </p:cNvPr>
                <p:cNvSpPr/>
                <p:nvPr/>
              </p:nvSpPr>
              <p:spPr>
                <a:xfrm>
                  <a:off x="6848475" y="2600325"/>
                  <a:ext cx="314325" cy="314325"/>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Connector 139">
                  <a:extLst>
                    <a:ext uri="{FF2B5EF4-FFF2-40B4-BE49-F238E27FC236}">
                      <a16:creationId xmlns:a16="http://schemas.microsoft.com/office/drawing/2014/main" id="{60E46F98-28B3-D1C5-5621-0F752E26B5EE}"/>
                    </a:ext>
                  </a:extLst>
                </p:cNvPr>
                <p:cNvCxnSpPr>
                  <a:cxnSpLocks/>
                  <a:endCxn id="139" idx="2"/>
                </p:cNvCxnSpPr>
                <p:nvPr/>
              </p:nvCxnSpPr>
              <p:spPr>
                <a:xfrm>
                  <a:off x="5372100" y="2600325"/>
                  <a:ext cx="1476375" cy="157163"/>
                </a:xfrm>
                <a:prstGeom prst="line">
                  <a:avLst/>
                </a:prstGeom>
                <a:grpFill/>
                <a:ln w="57150"/>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DD422DC7-00EA-6CB3-FDC1-15411B280051}"/>
                    </a:ext>
                  </a:extLst>
                </p:cNvPr>
                <p:cNvCxnSpPr>
                  <a:cxnSpLocks/>
                  <a:endCxn id="139" idx="3"/>
                </p:cNvCxnSpPr>
                <p:nvPr/>
              </p:nvCxnSpPr>
              <p:spPr>
                <a:xfrm flipV="1">
                  <a:off x="5989632" y="2868618"/>
                  <a:ext cx="904875" cy="1074733"/>
                </a:xfrm>
                <a:prstGeom prst="line">
                  <a:avLst/>
                </a:prstGeom>
                <a:grpFill/>
                <a:ln w="57150"/>
              </p:spPr>
              <p:style>
                <a:lnRef idx="2">
                  <a:schemeClr val="accent1"/>
                </a:lnRef>
                <a:fillRef idx="0">
                  <a:schemeClr val="accent1"/>
                </a:fillRef>
                <a:effectRef idx="1">
                  <a:schemeClr val="accent1"/>
                </a:effectRef>
                <a:fontRef idx="minor">
                  <a:schemeClr val="tx1"/>
                </a:fontRef>
              </p:style>
            </p:cxnSp>
          </p:grpSp>
          <p:sp>
            <p:nvSpPr>
              <p:cNvPr id="136" name="Block Arc 135">
                <a:extLst>
                  <a:ext uri="{FF2B5EF4-FFF2-40B4-BE49-F238E27FC236}">
                    <a16:creationId xmlns:a16="http://schemas.microsoft.com/office/drawing/2014/main" id="{E7300991-4428-35DC-4B16-3861C5E3C27F}"/>
                  </a:ext>
                </a:extLst>
              </p:cNvPr>
              <p:cNvSpPr/>
              <p:nvPr/>
            </p:nvSpPr>
            <p:spPr>
              <a:xfrm rot="5556809">
                <a:off x="6200798" y="1434377"/>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7" name="Block Arc 136">
                <a:extLst>
                  <a:ext uri="{FF2B5EF4-FFF2-40B4-BE49-F238E27FC236}">
                    <a16:creationId xmlns:a16="http://schemas.microsoft.com/office/drawing/2014/main" id="{B29B5125-3E1C-7BB0-0F67-8950586C8CA3}"/>
                  </a:ext>
                </a:extLst>
              </p:cNvPr>
              <p:cNvSpPr/>
              <p:nvPr/>
            </p:nvSpPr>
            <p:spPr>
              <a:xfrm rot="5556809">
                <a:off x="6743577" y="1180959"/>
                <a:ext cx="2183142" cy="2042885"/>
              </a:xfrm>
              <a:prstGeom prst="blockArc">
                <a:avLst>
                  <a:gd name="adj1" fmla="val 10800000"/>
                  <a:gd name="adj2" fmla="val 18540817"/>
                  <a:gd name="adj3" fmla="val 5744"/>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grpSp>
      <p:sp>
        <p:nvSpPr>
          <p:cNvPr id="143" name="&quot;Not Allowed&quot; Symbol 142">
            <a:extLst>
              <a:ext uri="{FF2B5EF4-FFF2-40B4-BE49-F238E27FC236}">
                <a16:creationId xmlns:a16="http://schemas.microsoft.com/office/drawing/2014/main" id="{33EA5BDB-9F7F-AEB7-2216-C6E3AF82975C}"/>
              </a:ext>
            </a:extLst>
          </p:cNvPr>
          <p:cNvSpPr/>
          <p:nvPr/>
        </p:nvSpPr>
        <p:spPr>
          <a:xfrm>
            <a:off x="9900685" y="2833692"/>
            <a:ext cx="704199" cy="655162"/>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4463110"/>
      </p:ext>
    </p:extLst>
  </p:cSld>
  <p:clrMapOvr>
    <a:masterClrMapping/>
  </p:clrMapOvr>
  <mc:AlternateContent xmlns:mc="http://schemas.openxmlformats.org/markup-compatibility/2006" xmlns:p14="http://schemas.microsoft.com/office/powerpoint/2010/main">
    <mc:Choice Requires="p14">
      <p:transition spd="med" p14:dur="700">
        <p:cut/>
      </p:transition>
    </mc:Choice>
    <mc:Fallback xmlns="">
      <p:transition spd="med">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0BA3FB-AAB0-18E2-8B67-70DD046F2CB0}"/>
              </a:ext>
            </a:extLst>
          </p:cNvPr>
          <p:cNvSpPr txBox="1">
            <a:spLocks/>
          </p:cNvSpPr>
          <p:nvPr/>
        </p:nvSpPr>
        <p:spPr>
          <a:xfrm>
            <a:off x="319253" y="1"/>
            <a:ext cx="11540853" cy="1552574"/>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AU" sz="4400">
                <a:latin typeface="Arial"/>
                <a:cs typeface="Arial"/>
              </a:rPr>
              <a:t>SMR : A Paradigm Shift in Detection</a:t>
            </a:r>
            <a:endParaRPr lang="en-AU" sz="4400">
              <a:solidFill>
                <a:srgbClr val="FF0000"/>
              </a:solidFill>
            </a:endParaRPr>
          </a:p>
        </p:txBody>
      </p:sp>
      <p:cxnSp>
        <p:nvCxnSpPr>
          <p:cNvPr id="4" name="Straight Connector 3">
            <a:extLst>
              <a:ext uri="{FF2B5EF4-FFF2-40B4-BE49-F238E27FC236}">
                <a16:creationId xmlns:a16="http://schemas.microsoft.com/office/drawing/2014/main" id="{58664667-F0F0-ACEC-41C5-29E051833842}"/>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CA202E2-A897-A221-155E-869554DD68E3}"/>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6" name="Picture 5">
            <a:extLst>
              <a:ext uri="{FF2B5EF4-FFF2-40B4-BE49-F238E27FC236}">
                <a16:creationId xmlns:a16="http://schemas.microsoft.com/office/drawing/2014/main" id="{F8D9C0D3-E8F4-3C37-51B4-6823D02D8D0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grpSp>
        <p:nvGrpSpPr>
          <p:cNvPr id="23" name="Group 22">
            <a:extLst>
              <a:ext uri="{FF2B5EF4-FFF2-40B4-BE49-F238E27FC236}">
                <a16:creationId xmlns:a16="http://schemas.microsoft.com/office/drawing/2014/main" id="{230BEA63-FAB8-24A5-0BE5-6C138B5C364F}"/>
              </a:ext>
            </a:extLst>
          </p:cNvPr>
          <p:cNvGrpSpPr/>
          <p:nvPr/>
        </p:nvGrpSpPr>
        <p:grpSpPr>
          <a:xfrm>
            <a:off x="952085" y="1837751"/>
            <a:ext cx="5137594" cy="4352544"/>
            <a:chOff x="603504" y="2097795"/>
            <a:chExt cx="5137594" cy="4352544"/>
          </a:xfrm>
        </p:grpSpPr>
        <p:sp>
          <p:nvSpPr>
            <p:cNvPr id="7" name="Rectangle: Rounded Corners 6">
              <a:extLst>
                <a:ext uri="{FF2B5EF4-FFF2-40B4-BE49-F238E27FC236}">
                  <a16:creationId xmlns:a16="http://schemas.microsoft.com/office/drawing/2014/main" id="{AEA734DE-F42D-41FF-B33A-93B985856645}"/>
                </a:ext>
              </a:extLst>
            </p:cNvPr>
            <p:cNvSpPr/>
            <p:nvPr/>
          </p:nvSpPr>
          <p:spPr>
            <a:xfrm>
              <a:off x="603504" y="2097795"/>
              <a:ext cx="4754880" cy="4352544"/>
            </a:xfrm>
            <a:prstGeom prst="roundRect">
              <a:avLst>
                <a:gd name="adj" fmla="val 7495"/>
              </a:avLst>
            </a:prstGeom>
            <a:solidFill>
              <a:srgbClr val="FF9F9F"/>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7D1F41FA-7349-669E-23FB-060F050EFB47}"/>
                </a:ext>
              </a:extLst>
            </p:cNvPr>
            <p:cNvSpPr txBox="1"/>
            <p:nvPr/>
          </p:nvSpPr>
          <p:spPr>
            <a:xfrm>
              <a:off x="1414272" y="2532888"/>
              <a:ext cx="3349752" cy="523220"/>
            </a:xfrm>
            <a:prstGeom prst="rect">
              <a:avLst/>
            </a:prstGeom>
            <a:noFill/>
          </p:spPr>
          <p:txBody>
            <a:bodyPr wrap="square" rtlCol="0">
              <a:spAutoFit/>
            </a:bodyPr>
            <a:lstStyle/>
            <a:p>
              <a:r>
                <a:rPr lang="en-AU" sz="2800" b="1">
                  <a:latin typeface="Aptos" panose="020B0004020202020204" pitchFamily="34" charset="0"/>
                </a:rPr>
                <a:t> Traditional RADAR</a:t>
              </a:r>
            </a:p>
          </p:txBody>
        </p:sp>
        <p:sp>
          <p:nvSpPr>
            <p:cNvPr id="10" name="TextBox 9">
              <a:extLst>
                <a:ext uri="{FF2B5EF4-FFF2-40B4-BE49-F238E27FC236}">
                  <a16:creationId xmlns:a16="http://schemas.microsoft.com/office/drawing/2014/main" id="{C1912CEC-A25F-5BC4-2C5D-F1C06746F3FC}"/>
                </a:ext>
              </a:extLst>
            </p:cNvPr>
            <p:cNvSpPr txBox="1"/>
            <p:nvPr/>
          </p:nvSpPr>
          <p:spPr>
            <a:xfrm>
              <a:off x="993648" y="2409777"/>
              <a:ext cx="518922" cy="769441"/>
            </a:xfrm>
            <a:prstGeom prst="rect">
              <a:avLst/>
            </a:prstGeom>
            <a:noFill/>
          </p:spPr>
          <p:txBody>
            <a:bodyPr wrap="square">
              <a:spAutoFit/>
            </a:bodyPr>
            <a:lstStyle/>
            <a:p>
              <a:pPr algn="ctr"/>
              <a:r>
                <a:rPr lang="en-AU" sz="4400" b="1">
                  <a:solidFill>
                    <a:srgbClr val="FF0000"/>
                  </a:solidFill>
                  <a:latin typeface="Freestyle Script" panose="030804020302050B0404" pitchFamily="66" charset="0"/>
                </a:rPr>
                <a:t>X</a:t>
              </a:r>
            </a:p>
          </p:txBody>
        </p:sp>
        <p:sp>
          <p:nvSpPr>
            <p:cNvPr id="11" name="TextBox 10">
              <a:extLst>
                <a:ext uri="{FF2B5EF4-FFF2-40B4-BE49-F238E27FC236}">
                  <a16:creationId xmlns:a16="http://schemas.microsoft.com/office/drawing/2014/main" id="{09084D8D-EE53-052E-DBDF-5ACE6176E353}"/>
                </a:ext>
              </a:extLst>
            </p:cNvPr>
            <p:cNvSpPr txBox="1"/>
            <p:nvPr/>
          </p:nvSpPr>
          <p:spPr>
            <a:xfrm>
              <a:off x="1728978" y="3339345"/>
              <a:ext cx="3349752" cy="461665"/>
            </a:xfrm>
            <a:prstGeom prst="rect">
              <a:avLst/>
            </a:prstGeom>
            <a:noFill/>
          </p:spPr>
          <p:txBody>
            <a:bodyPr wrap="square" rtlCol="0">
              <a:spAutoFit/>
            </a:bodyPr>
            <a:lstStyle/>
            <a:p>
              <a:r>
                <a:rPr lang="en-AU" sz="2400">
                  <a:latin typeface="Aptos" panose="020B0004020202020204" pitchFamily="34" charset="0"/>
                </a:rPr>
                <a:t> Millions per unit</a:t>
              </a:r>
            </a:p>
          </p:txBody>
        </p:sp>
        <p:sp>
          <p:nvSpPr>
            <p:cNvPr id="12" name="TextBox 11">
              <a:extLst>
                <a:ext uri="{FF2B5EF4-FFF2-40B4-BE49-F238E27FC236}">
                  <a16:creationId xmlns:a16="http://schemas.microsoft.com/office/drawing/2014/main" id="{2D28E35C-3DDC-BDCA-547B-4425820AB2E9}"/>
                </a:ext>
              </a:extLst>
            </p:cNvPr>
            <p:cNvSpPr txBox="1"/>
            <p:nvPr/>
          </p:nvSpPr>
          <p:spPr>
            <a:xfrm>
              <a:off x="1154811" y="3339345"/>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13" name="TextBox 12">
              <a:extLst>
                <a:ext uri="{FF2B5EF4-FFF2-40B4-BE49-F238E27FC236}">
                  <a16:creationId xmlns:a16="http://schemas.microsoft.com/office/drawing/2014/main" id="{4AD8E86B-040B-C484-42CD-C06D026B65CB}"/>
                </a:ext>
              </a:extLst>
            </p:cNvPr>
            <p:cNvSpPr txBox="1"/>
            <p:nvPr/>
          </p:nvSpPr>
          <p:spPr>
            <a:xfrm>
              <a:off x="1711262" y="3801010"/>
              <a:ext cx="3349752" cy="461665"/>
            </a:xfrm>
            <a:prstGeom prst="rect">
              <a:avLst/>
            </a:prstGeom>
            <a:noFill/>
          </p:spPr>
          <p:txBody>
            <a:bodyPr wrap="square" rtlCol="0">
              <a:spAutoFit/>
            </a:bodyPr>
            <a:lstStyle/>
            <a:p>
              <a:r>
                <a:rPr lang="en-AU" sz="2400">
                  <a:latin typeface="Aptos" panose="020B0004020202020204" pitchFamily="34" charset="0"/>
                </a:rPr>
                <a:t> Heavy and Obtrusive</a:t>
              </a:r>
            </a:p>
          </p:txBody>
        </p:sp>
        <p:sp>
          <p:nvSpPr>
            <p:cNvPr id="14" name="TextBox 13">
              <a:extLst>
                <a:ext uri="{FF2B5EF4-FFF2-40B4-BE49-F238E27FC236}">
                  <a16:creationId xmlns:a16="http://schemas.microsoft.com/office/drawing/2014/main" id="{DFFE40E5-8C3B-FE8A-9F33-C0EDD62BDF60}"/>
                </a:ext>
              </a:extLst>
            </p:cNvPr>
            <p:cNvSpPr txBox="1"/>
            <p:nvPr/>
          </p:nvSpPr>
          <p:spPr>
            <a:xfrm>
              <a:off x="1137095" y="3801010"/>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15" name="TextBox 14">
              <a:extLst>
                <a:ext uri="{FF2B5EF4-FFF2-40B4-BE49-F238E27FC236}">
                  <a16:creationId xmlns:a16="http://schemas.microsoft.com/office/drawing/2014/main" id="{F153EB68-EFC2-D877-A4CF-5206CB748699}"/>
                </a:ext>
              </a:extLst>
            </p:cNvPr>
            <p:cNvSpPr txBox="1"/>
            <p:nvPr/>
          </p:nvSpPr>
          <p:spPr>
            <a:xfrm>
              <a:off x="1711261" y="4274067"/>
              <a:ext cx="4029837" cy="461665"/>
            </a:xfrm>
            <a:prstGeom prst="rect">
              <a:avLst/>
            </a:prstGeom>
            <a:noFill/>
          </p:spPr>
          <p:txBody>
            <a:bodyPr wrap="square" rtlCol="0">
              <a:spAutoFit/>
            </a:bodyPr>
            <a:lstStyle/>
            <a:p>
              <a:r>
                <a:rPr lang="en-AU" sz="2400">
                  <a:latin typeface="Aptos" panose="020B0004020202020204" pitchFamily="34" charset="0"/>
                </a:rPr>
                <a:t> High Power Consumption</a:t>
              </a:r>
            </a:p>
          </p:txBody>
        </p:sp>
        <p:sp>
          <p:nvSpPr>
            <p:cNvPr id="16" name="TextBox 15">
              <a:extLst>
                <a:ext uri="{FF2B5EF4-FFF2-40B4-BE49-F238E27FC236}">
                  <a16:creationId xmlns:a16="http://schemas.microsoft.com/office/drawing/2014/main" id="{EE0721AF-CB5F-18D4-9B04-7AAB6054A79F}"/>
                </a:ext>
              </a:extLst>
            </p:cNvPr>
            <p:cNvSpPr txBox="1"/>
            <p:nvPr/>
          </p:nvSpPr>
          <p:spPr>
            <a:xfrm>
              <a:off x="1137095" y="4274067"/>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17" name="TextBox 16">
              <a:extLst>
                <a:ext uri="{FF2B5EF4-FFF2-40B4-BE49-F238E27FC236}">
                  <a16:creationId xmlns:a16="http://schemas.microsoft.com/office/drawing/2014/main" id="{157A8496-5F1A-8841-9676-8463200DEBBD}"/>
                </a:ext>
              </a:extLst>
            </p:cNvPr>
            <p:cNvSpPr txBox="1"/>
            <p:nvPr/>
          </p:nvSpPr>
          <p:spPr>
            <a:xfrm>
              <a:off x="1693546" y="4735732"/>
              <a:ext cx="3349752" cy="461665"/>
            </a:xfrm>
            <a:prstGeom prst="rect">
              <a:avLst/>
            </a:prstGeom>
            <a:noFill/>
          </p:spPr>
          <p:txBody>
            <a:bodyPr wrap="square" rtlCol="0">
              <a:spAutoFit/>
            </a:bodyPr>
            <a:lstStyle/>
            <a:p>
              <a:r>
                <a:rPr lang="en-AU" sz="2400">
                  <a:latin typeface="Aptos" panose="020B0004020202020204" pitchFamily="34" charset="0"/>
                </a:rPr>
                <a:t>Fixed Capabilities</a:t>
              </a:r>
            </a:p>
          </p:txBody>
        </p:sp>
        <p:sp>
          <p:nvSpPr>
            <p:cNvPr id="18" name="TextBox 17">
              <a:extLst>
                <a:ext uri="{FF2B5EF4-FFF2-40B4-BE49-F238E27FC236}">
                  <a16:creationId xmlns:a16="http://schemas.microsoft.com/office/drawing/2014/main" id="{BE7E1CC5-90D1-E295-4A01-605EFD1068CB}"/>
                </a:ext>
              </a:extLst>
            </p:cNvPr>
            <p:cNvSpPr txBox="1"/>
            <p:nvPr/>
          </p:nvSpPr>
          <p:spPr>
            <a:xfrm>
              <a:off x="1119379" y="4735732"/>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19" name="TextBox 18">
              <a:extLst>
                <a:ext uri="{FF2B5EF4-FFF2-40B4-BE49-F238E27FC236}">
                  <a16:creationId xmlns:a16="http://schemas.microsoft.com/office/drawing/2014/main" id="{F576DA3E-9821-D4A9-D033-92A2874355BD}"/>
                </a:ext>
              </a:extLst>
            </p:cNvPr>
            <p:cNvSpPr txBox="1"/>
            <p:nvPr/>
          </p:nvSpPr>
          <p:spPr>
            <a:xfrm>
              <a:off x="1693546" y="5224720"/>
              <a:ext cx="3349752" cy="461665"/>
            </a:xfrm>
            <a:prstGeom prst="rect">
              <a:avLst/>
            </a:prstGeom>
            <a:noFill/>
          </p:spPr>
          <p:txBody>
            <a:bodyPr wrap="square" lIns="91440" tIns="45720" rIns="91440" bIns="45720" rtlCol="0" anchor="t">
              <a:spAutoFit/>
            </a:bodyPr>
            <a:lstStyle/>
            <a:p>
              <a:r>
                <a:rPr lang="en-AU" sz="2400" dirty="0">
                  <a:latin typeface="Aptos"/>
                </a:rPr>
                <a:t> Complex Maintenance</a:t>
              </a:r>
              <a:endParaRPr lang="en-AU" sz="2400" dirty="0">
                <a:latin typeface="Aptos" panose="020B0004020202020204" pitchFamily="34" charset="0"/>
              </a:endParaRPr>
            </a:p>
          </p:txBody>
        </p:sp>
        <p:sp>
          <p:nvSpPr>
            <p:cNvPr id="20" name="TextBox 19">
              <a:extLst>
                <a:ext uri="{FF2B5EF4-FFF2-40B4-BE49-F238E27FC236}">
                  <a16:creationId xmlns:a16="http://schemas.microsoft.com/office/drawing/2014/main" id="{45DB10D7-E896-F3EB-B1EF-4F91EF9DC9E2}"/>
                </a:ext>
              </a:extLst>
            </p:cNvPr>
            <p:cNvSpPr txBox="1"/>
            <p:nvPr/>
          </p:nvSpPr>
          <p:spPr>
            <a:xfrm>
              <a:off x="1119379" y="5224720"/>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sp>
          <p:nvSpPr>
            <p:cNvPr id="21" name="TextBox 20">
              <a:extLst>
                <a:ext uri="{FF2B5EF4-FFF2-40B4-BE49-F238E27FC236}">
                  <a16:creationId xmlns:a16="http://schemas.microsoft.com/office/drawing/2014/main" id="{1C1E9F60-1C5B-1C68-5241-7889432D91FA}"/>
                </a:ext>
              </a:extLst>
            </p:cNvPr>
            <p:cNvSpPr txBox="1"/>
            <p:nvPr/>
          </p:nvSpPr>
          <p:spPr>
            <a:xfrm>
              <a:off x="1675830" y="5686385"/>
              <a:ext cx="3349752" cy="461665"/>
            </a:xfrm>
            <a:prstGeom prst="rect">
              <a:avLst/>
            </a:prstGeom>
            <a:noFill/>
          </p:spPr>
          <p:txBody>
            <a:bodyPr wrap="square" rtlCol="0">
              <a:spAutoFit/>
            </a:bodyPr>
            <a:lstStyle/>
            <a:p>
              <a:r>
                <a:rPr lang="en-AU" sz="2400">
                  <a:latin typeface="Aptos" panose="020B0004020202020204" pitchFamily="34" charset="0"/>
                </a:rPr>
                <a:t>Single point of failure</a:t>
              </a:r>
            </a:p>
          </p:txBody>
        </p:sp>
        <p:sp>
          <p:nvSpPr>
            <p:cNvPr id="22" name="TextBox 21">
              <a:extLst>
                <a:ext uri="{FF2B5EF4-FFF2-40B4-BE49-F238E27FC236}">
                  <a16:creationId xmlns:a16="http://schemas.microsoft.com/office/drawing/2014/main" id="{188EDC19-2E91-4308-FCBE-78993CB6E45E}"/>
                </a:ext>
              </a:extLst>
            </p:cNvPr>
            <p:cNvSpPr txBox="1"/>
            <p:nvPr/>
          </p:nvSpPr>
          <p:spPr>
            <a:xfrm>
              <a:off x="1101663" y="5686385"/>
              <a:ext cx="518922" cy="461665"/>
            </a:xfrm>
            <a:prstGeom prst="rect">
              <a:avLst/>
            </a:prstGeom>
            <a:noFill/>
          </p:spPr>
          <p:txBody>
            <a:bodyPr wrap="square">
              <a:spAutoFit/>
            </a:bodyPr>
            <a:lstStyle/>
            <a:p>
              <a:pPr algn="ctr"/>
              <a:r>
                <a:rPr lang="en-AU" sz="2400" b="1">
                  <a:solidFill>
                    <a:srgbClr val="FF0000"/>
                  </a:solidFill>
                  <a:latin typeface="Freestyle Script" panose="030804020302050B0404" pitchFamily="66" charset="0"/>
                </a:rPr>
                <a:t>X</a:t>
              </a:r>
            </a:p>
          </p:txBody>
        </p:sp>
      </p:grpSp>
      <p:grpSp>
        <p:nvGrpSpPr>
          <p:cNvPr id="24" name="Group 23">
            <a:extLst>
              <a:ext uri="{FF2B5EF4-FFF2-40B4-BE49-F238E27FC236}">
                <a16:creationId xmlns:a16="http://schemas.microsoft.com/office/drawing/2014/main" id="{3FE152BC-CB46-EE8F-E693-A5FB44EBF2DA}"/>
              </a:ext>
            </a:extLst>
          </p:cNvPr>
          <p:cNvGrpSpPr/>
          <p:nvPr/>
        </p:nvGrpSpPr>
        <p:grpSpPr>
          <a:xfrm>
            <a:off x="6485037" y="1837751"/>
            <a:ext cx="5082350" cy="4352544"/>
            <a:chOff x="603504" y="2097795"/>
            <a:chExt cx="5082350" cy="4352544"/>
          </a:xfrm>
          <a:effectLst>
            <a:outerShdw blurRad="50800" dist="38100" dir="5400000" algn="t" rotWithShape="0">
              <a:prstClr val="black">
                <a:alpha val="40000"/>
              </a:prstClr>
            </a:outerShdw>
          </a:effectLst>
        </p:grpSpPr>
        <p:sp>
          <p:nvSpPr>
            <p:cNvPr id="25" name="Rectangle: Rounded Corners 24">
              <a:extLst>
                <a:ext uri="{FF2B5EF4-FFF2-40B4-BE49-F238E27FC236}">
                  <a16:creationId xmlns:a16="http://schemas.microsoft.com/office/drawing/2014/main" id="{E7B74088-F9FD-57D6-5FFA-AFA8D6E2EBE1}"/>
                </a:ext>
              </a:extLst>
            </p:cNvPr>
            <p:cNvSpPr/>
            <p:nvPr/>
          </p:nvSpPr>
          <p:spPr>
            <a:xfrm>
              <a:off x="603504" y="2097795"/>
              <a:ext cx="4754880" cy="4352544"/>
            </a:xfrm>
            <a:prstGeom prst="roundRect">
              <a:avLst>
                <a:gd name="adj" fmla="val 7495"/>
              </a:avLst>
            </a:prstGeom>
            <a:solidFill>
              <a:srgbClr val="B8FEF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3FB0E6FD-7A05-9C94-D7EB-C2C4EE0BF4C8}"/>
                </a:ext>
              </a:extLst>
            </p:cNvPr>
            <p:cNvSpPr txBox="1"/>
            <p:nvPr/>
          </p:nvSpPr>
          <p:spPr>
            <a:xfrm>
              <a:off x="1414272" y="2532888"/>
              <a:ext cx="3349752" cy="523220"/>
            </a:xfrm>
            <a:prstGeom prst="rect">
              <a:avLst/>
            </a:prstGeom>
            <a:noFill/>
          </p:spPr>
          <p:txBody>
            <a:bodyPr wrap="square" rtlCol="0">
              <a:spAutoFit/>
            </a:bodyPr>
            <a:lstStyle/>
            <a:p>
              <a:r>
                <a:rPr lang="en-AU" sz="2800" b="1">
                  <a:latin typeface="Aptos" panose="020B0004020202020204" pitchFamily="34" charset="0"/>
                </a:rPr>
                <a:t> SMR Innovation</a:t>
              </a:r>
            </a:p>
          </p:txBody>
        </p:sp>
        <p:sp>
          <p:nvSpPr>
            <p:cNvPr id="27" name="TextBox 26">
              <a:extLst>
                <a:ext uri="{FF2B5EF4-FFF2-40B4-BE49-F238E27FC236}">
                  <a16:creationId xmlns:a16="http://schemas.microsoft.com/office/drawing/2014/main" id="{BD54F840-65C7-4E35-AE0C-D6913693354E}"/>
                </a:ext>
              </a:extLst>
            </p:cNvPr>
            <p:cNvSpPr txBox="1"/>
            <p:nvPr/>
          </p:nvSpPr>
          <p:spPr>
            <a:xfrm>
              <a:off x="993648" y="2409777"/>
              <a:ext cx="518922" cy="769441"/>
            </a:xfrm>
            <a:prstGeom prst="rect">
              <a:avLst/>
            </a:prstGeom>
            <a:noFill/>
          </p:spPr>
          <p:txBody>
            <a:bodyPr wrap="square">
              <a:spAutoFit/>
            </a:bodyPr>
            <a:lstStyle/>
            <a:p>
              <a:pPr algn="ctr"/>
              <a:r>
                <a:rPr lang="en-AU" sz="4400" b="1">
                  <a:latin typeface="Wingdings" panose="05000000000000000000" pitchFamily="2" charset="2"/>
                  <a:sym typeface="Wingdings" panose="05000000000000000000" pitchFamily="2" charset="2"/>
                </a:rPr>
                <a:t></a:t>
              </a:r>
              <a:endParaRPr lang="en-AU" sz="4400" b="1">
                <a:solidFill>
                  <a:srgbClr val="FF0000"/>
                </a:solidFill>
                <a:latin typeface="Wingdings" panose="05000000000000000000" pitchFamily="2" charset="2"/>
              </a:endParaRPr>
            </a:p>
          </p:txBody>
        </p:sp>
        <p:sp>
          <p:nvSpPr>
            <p:cNvPr id="28" name="TextBox 27">
              <a:extLst>
                <a:ext uri="{FF2B5EF4-FFF2-40B4-BE49-F238E27FC236}">
                  <a16:creationId xmlns:a16="http://schemas.microsoft.com/office/drawing/2014/main" id="{EAC85454-3857-9998-5137-E6DFFAF20A7C}"/>
                </a:ext>
              </a:extLst>
            </p:cNvPr>
            <p:cNvSpPr txBox="1"/>
            <p:nvPr/>
          </p:nvSpPr>
          <p:spPr>
            <a:xfrm>
              <a:off x="1673733" y="3312022"/>
              <a:ext cx="3349752" cy="461665"/>
            </a:xfrm>
            <a:prstGeom prst="rect">
              <a:avLst/>
            </a:prstGeom>
            <a:noFill/>
          </p:spPr>
          <p:txBody>
            <a:bodyPr wrap="square" rtlCol="0">
              <a:spAutoFit/>
            </a:bodyPr>
            <a:lstStyle/>
            <a:p>
              <a:r>
                <a:rPr lang="en-AU" sz="2400">
                  <a:latin typeface="Aptos" panose="020B0004020202020204" pitchFamily="34" charset="0"/>
                </a:rPr>
                <a:t>$ per unit</a:t>
              </a:r>
            </a:p>
          </p:txBody>
        </p:sp>
        <p:sp>
          <p:nvSpPr>
            <p:cNvPr id="29" name="TextBox 28">
              <a:extLst>
                <a:ext uri="{FF2B5EF4-FFF2-40B4-BE49-F238E27FC236}">
                  <a16:creationId xmlns:a16="http://schemas.microsoft.com/office/drawing/2014/main" id="{CF7DF724-AB5A-A578-8008-B01D52CACB58}"/>
                </a:ext>
              </a:extLst>
            </p:cNvPr>
            <p:cNvSpPr txBox="1"/>
            <p:nvPr/>
          </p:nvSpPr>
          <p:spPr>
            <a:xfrm>
              <a:off x="1154811" y="3339345"/>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0" name="TextBox 29">
              <a:extLst>
                <a:ext uri="{FF2B5EF4-FFF2-40B4-BE49-F238E27FC236}">
                  <a16:creationId xmlns:a16="http://schemas.microsoft.com/office/drawing/2014/main" id="{8F0DE6CB-807E-ABB0-F503-F572B9942B24}"/>
                </a:ext>
              </a:extLst>
            </p:cNvPr>
            <p:cNvSpPr txBox="1"/>
            <p:nvPr/>
          </p:nvSpPr>
          <p:spPr>
            <a:xfrm>
              <a:off x="1638301" y="3758058"/>
              <a:ext cx="3349752" cy="461665"/>
            </a:xfrm>
            <a:prstGeom prst="rect">
              <a:avLst/>
            </a:prstGeom>
            <a:noFill/>
          </p:spPr>
          <p:txBody>
            <a:bodyPr wrap="square" lIns="91440" tIns="45720" rIns="91440" bIns="45720" rtlCol="0" anchor="t">
              <a:spAutoFit/>
            </a:bodyPr>
            <a:lstStyle/>
            <a:p>
              <a:r>
                <a:rPr lang="en-AU" sz="2400">
                  <a:latin typeface="Aptos"/>
                </a:rPr>
                <a:t>Portable and discreet</a:t>
              </a:r>
              <a:endParaRPr lang="en-AU" sz="2400">
                <a:latin typeface="Aptos" panose="020B0004020202020204" pitchFamily="34" charset="0"/>
              </a:endParaRPr>
            </a:p>
          </p:txBody>
        </p:sp>
        <p:sp>
          <p:nvSpPr>
            <p:cNvPr id="31" name="TextBox 30">
              <a:extLst>
                <a:ext uri="{FF2B5EF4-FFF2-40B4-BE49-F238E27FC236}">
                  <a16:creationId xmlns:a16="http://schemas.microsoft.com/office/drawing/2014/main" id="{2ACB4BDB-40AF-2CBE-79E7-448D1EAA2D16}"/>
                </a:ext>
              </a:extLst>
            </p:cNvPr>
            <p:cNvSpPr txBox="1"/>
            <p:nvPr/>
          </p:nvSpPr>
          <p:spPr>
            <a:xfrm>
              <a:off x="1137095" y="3801010"/>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2" name="TextBox 31">
              <a:extLst>
                <a:ext uri="{FF2B5EF4-FFF2-40B4-BE49-F238E27FC236}">
                  <a16:creationId xmlns:a16="http://schemas.microsoft.com/office/drawing/2014/main" id="{BEA437BE-E5CF-0B10-8DC6-97D66419DE62}"/>
                </a:ext>
              </a:extLst>
            </p:cNvPr>
            <p:cNvSpPr txBox="1"/>
            <p:nvPr/>
          </p:nvSpPr>
          <p:spPr>
            <a:xfrm>
              <a:off x="1656017" y="4232709"/>
              <a:ext cx="4029837" cy="461665"/>
            </a:xfrm>
            <a:prstGeom prst="rect">
              <a:avLst/>
            </a:prstGeom>
            <a:noFill/>
          </p:spPr>
          <p:txBody>
            <a:bodyPr wrap="square" rtlCol="0">
              <a:spAutoFit/>
            </a:bodyPr>
            <a:lstStyle/>
            <a:p>
              <a:r>
                <a:rPr lang="en-AU" sz="2400">
                  <a:latin typeface="Aptos" panose="020B0004020202020204" pitchFamily="34" charset="0"/>
                </a:rPr>
                <a:t>Low Power operation</a:t>
              </a:r>
            </a:p>
          </p:txBody>
        </p:sp>
        <p:sp>
          <p:nvSpPr>
            <p:cNvPr id="33" name="TextBox 32">
              <a:extLst>
                <a:ext uri="{FF2B5EF4-FFF2-40B4-BE49-F238E27FC236}">
                  <a16:creationId xmlns:a16="http://schemas.microsoft.com/office/drawing/2014/main" id="{C8AE10FB-D289-6FAC-AF38-BC7A6A414FAD}"/>
                </a:ext>
              </a:extLst>
            </p:cNvPr>
            <p:cNvSpPr txBox="1"/>
            <p:nvPr/>
          </p:nvSpPr>
          <p:spPr>
            <a:xfrm>
              <a:off x="1137095" y="4274067"/>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4" name="TextBox 33">
              <a:extLst>
                <a:ext uri="{FF2B5EF4-FFF2-40B4-BE49-F238E27FC236}">
                  <a16:creationId xmlns:a16="http://schemas.microsoft.com/office/drawing/2014/main" id="{E3ABDFEC-8D92-BD94-B812-B5284296B65A}"/>
                </a:ext>
              </a:extLst>
            </p:cNvPr>
            <p:cNvSpPr txBox="1"/>
            <p:nvPr/>
          </p:nvSpPr>
          <p:spPr>
            <a:xfrm>
              <a:off x="1638301" y="4691598"/>
              <a:ext cx="3349752" cy="461665"/>
            </a:xfrm>
            <a:prstGeom prst="rect">
              <a:avLst/>
            </a:prstGeom>
            <a:noFill/>
          </p:spPr>
          <p:txBody>
            <a:bodyPr wrap="square" rtlCol="0">
              <a:spAutoFit/>
            </a:bodyPr>
            <a:lstStyle/>
            <a:p>
              <a:r>
                <a:rPr lang="en-AU" sz="2400">
                  <a:latin typeface="Aptos" panose="020B0004020202020204" pitchFamily="34" charset="0"/>
                </a:rPr>
                <a:t>Software adaptable</a:t>
              </a:r>
            </a:p>
          </p:txBody>
        </p:sp>
        <p:sp>
          <p:nvSpPr>
            <p:cNvPr id="35" name="TextBox 34">
              <a:extLst>
                <a:ext uri="{FF2B5EF4-FFF2-40B4-BE49-F238E27FC236}">
                  <a16:creationId xmlns:a16="http://schemas.microsoft.com/office/drawing/2014/main" id="{FCBB0E40-4B48-CC8E-7F6D-1F904CB37A34}"/>
                </a:ext>
              </a:extLst>
            </p:cNvPr>
            <p:cNvSpPr txBox="1"/>
            <p:nvPr/>
          </p:nvSpPr>
          <p:spPr>
            <a:xfrm>
              <a:off x="1119379" y="4735732"/>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6" name="TextBox 35">
              <a:extLst>
                <a:ext uri="{FF2B5EF4-FFF2-40B4-BE49-F238E27FC236}">
                  <a16:creationId xmlns:a16="http://schemas.microsoft.com/office/drawing/2014/main" id="{F302B440-1DF5-3E09-9A05-AE6AD4734EB8}"/>
                </a:ext>
              </a:extLst>
            </p:cNvPr>
            <p:cNvSpPr txBox="1"/>
            <p:nvPr/>
          </p:nvSpPr>
          <p:spPr>
            <a:xfrm>
              <a:off x="1620585" y="5188991"/>
              <a:ext cx="3349752" cy="461665"/>
            </a:xfrm>
            <a:prstGeom prst="rect">
              <a:avLst/>
            </a:prstGeom>
            <a:noFill/>
          </p:spPr>
          <p:txBody>
            <a:bodyPr wrap="square" rtlCol="0">
              <a:spAutoFit/>
            </a:bodyPr>
            <a:lstStyle/>
            <a:p>
              <a:r>
                <a:rPr lang="en-AU" sz="2400">
                  <a:latin typeface="Aptos" panose="020B0004020202020204" pitchFamily="34" charset="0"/>
                </a:rPr>
                <a:t>Self healing mesh</a:t>
              </a:r>
            </a:p>
          </p:txBody>
        </p:sp>
        <p:sp>
          <p:nvSpPr>
            <p:cNvPr id="37" name="TextBox 36">
              <a:extLst>
                <a:ext uri="{FF2B5EF4-FFF2-40B4-BE49-F238E27FC236}">
                  <a16:creationId xmlns:a16="http://schemas.microsoft.com/office/drawing/2014/main" id="{0D98A89A-4D1A-64A1-C5EF-811B20237380}"/>
                </a:ext>
              </a:extLst>
            </p:cNvPr>
            <p:cNvSpPr txBox="1"/>
            <p:nvPr/>
          </p:nvSpPr>
          <p:spPr>
            <a:xfrm>
              <a:off x="1119379" y="5224720"/>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sp>
          <p:nvSpPr>
            <p:cNvPr id="38" name="TextBox 37">
              <a:extLst>
                <a:ext uri="{FF2B5EF4-FFF2-40B4-BE49-F238E27FC236}">
                  <a16:creationId xmlns:a16="http://schemas.microsoft.com/office/drawing/2014/main" id="{CCCEF469-0C84-F804-168A-25A8FDBB0C5B}"/>
                </a:ext>
              </a:extLst>
            </p:cNvPr>
            <p:cNvSpPr txBox="1"/>
            <p:nvPr/>
          </p:nvSpPr>
          <p:spPr>
            <a:xfrm>
              <a:off x="1611727" y="5645008"/>
              <a:ext cx="3349752" cy="461665"/>
            </a:xfrm>
            <a:prstGeom prst="rect">
              <a:avLst/>
            </a:prstGeom>
            <a:noFill/>
          </p:spPr>
          <p:txBody>
            <a:bodyPr wrap="square" lIns="91440" tIns="45720" rIns="91440" bIns="45720" rtlCol="0" anchor="t">
              <a:spAutoFit/>
            </a:bodyPr>
            <a:lstStyle/>
            <a:p>
              <a:r>
                <a:rPr lang="en-AU" sz="2400">
                  <a:latin typeface="Aptos"/>
                </a:rPr>
                <a:t>Passive Monitoring</a:t>
              </a:r>
            </a:p>
          </p:txBody>
        </p:sp>
        <p:sp>
          <p:nvSpPr>
            <p:cNvPr id="39" name="TextBox 38">
              <a:extLst>
                <a:ext uri="{FF2B5EF4-FFF2-40B4-BE49-F238E27FC236}">
                  <a16:creationId xmlns:a16="http://schemas.microsoft.com/office/drawing/2014/main" id="{E40F30A7-2A9E-09FD-D988-5B8472766EE0}"/>
                </a:ext>
              </a:extLst>
            </p:cNvPr>
            <p:cNvSpPr txBox="1"/>
            <p:nvPr/>
          </p:nvSpPr>
          <p:spPr>
            <a:xfrm>
              <a:off x="1101663" y="5686385"/>
              <a:ext cx="518922" cy="461665"/>
            </a:xfrm>
            <a:prstGeom prst="rect">
              <a:avLst/>
            </a:prstGeom>
            <a:noFill/>
          </p:spPr>
          <p:txBody>
            <a:bodyPr wrap="square">
              <a:spAutoFit/>
            </a:bodyPr>
            <a:lstStyle/>
            <a:p>
              <a:pPr algn="ctr"/>
              <a:r>
                <a:rPr lang="en-AU" sz="2400" b="1">
                  <a:latin typeface="Wingdings" panose="05000000000000000000" pitchFamily="2" charset="2"/>
                  <a:sym typeface="Wingdings" panose="05000000000000000000" pitchFamily="2" charset="2"/>
                </a:rPr>
                <a:t></a:t>
              </a:r>
              <a:endParaRPr lang="en-AU" sz="2400" b="1">
                <a:solidFill>
                  <a:srgbClr val="FF0000"/>
                </a:solidFill>
                <a:latin typeface="Freestyle Script" panose="030804020302050B0404" pitchFamily="66" charset="0"/>
              </a:endParaRPr>
            </a:p>
          </p:txBody>
        </p:sp>
      </p:grpSp>
    </p:spTree>
    <p:extLst>
      <p:ext uri="{BB962C8B-B14F-4D97-AF65-F5344CB8AC3E}">
        <p14:creationId xmlns:p14="http://schemas.microsoft.com/office/powerpoint/2010/main" val="44651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B57C-1317-F430-039E-E0B2C84F086C}"/>
              </a:ext>
            </a:extLst>
          </p:cNvPr>
          <p:cNvSpPr>
            <a:spLocks noGrp="1"/>
          </p:cNvSpPr>
          <p:nvPr>
            <p:ph type="title"/>
          </p:nvPr>
        </p:nvSpPr>
        <p:spPr>
          <a:xfrm>
            <a:off x="390525" y="217714"/>
            <a:ext cx="11367982" cy="1125311"/>
          </a:xfrm>
        </p:spPr>
        <p:txBody>
          <a:bodyPr>
            <a:noAutofit/>
          </a:bodyPr>
          <a:lstStyle/>
          <a:p>
            <a:pPr algn="ctr"/>
            <a:r>
              <a:rPr lang="en-AU" sz="4000">
                <a:latin typeface="Calibri"/>
                <a:ea typeface="Calibri"/>
                <a:cs typeface="Calibri"/>
              </a:rPr>
              <a:t>Collaboration Opportunity : </a:t>
            </a:r>
            <a:br>
              <a:rPr lang="en-AU" sz="4000">
                <a:latin typeface="Calibri"/>
                <a:ea typeface="Calibri"/>
                <a:cs typeface="Calibri"/>
              </a:rPr>
            </a:br>
            <a:r>
              <a:rPr lang="en-AU" sz="4000">
                <a:latin typeface="Calibri"/>
                <a:ea typeface="Calibri"/>
                <a:cs typeface="Calibri"/>
              </a:rPr>
              <a:t>Industry, Defence and Academic </a:t>
            </a:r>
            <a:endParaRPr lang="en-US" sz="4000"/>
          </a:p>
        </p:txBody>
      </p:sp>
      <p:grpSp>
        <p:nvGrpSpPr>
          <p:cNvPr id="13" name="Group 12">
            <a:extLst>
              <a:ext uri="{FF2B5EF4-FFF2-40B4-BE49-F238E27FC236}">
                <a16:creationId xmlns:a16="http://schemas.microsoft.com/office/drawing/2014/main" id="{280B6195-EB7B-A3E6-E655-43274C38A92B}"/>
              </a:ext>
            </a:extLst>
          </p:cNvPr>
          <p:cNvGrpSpPr/>
          <p:nvPr/>
        </p:nvGrpSpPr>
        <p:grpSpPr>
          <a:xfrm>
            <a:off x="186923" y="1692719"/>
            <a:ext cx="11921299" cy="769441"/>
            <a:chOff x="41721" y="5684610"/>
            <a:chExt cx="11921299" cy="769441"/>
          </a:xfrm>
        </p:grpSpPr>
        <p:sp>
          <p:nvSpPr>
            <p:cNvPr id="7" name="TextBox 6">
              <a:extLst>
                <a:ext uri="{FF2B5EF4-FFF2-40B4-BE49-F238E27FC236}">
                  <a16:creationId xmlns:a16="http://schemas.microsoft.com/office/drawing/2014/main" id="{A417B616-D47A-9FFA-6F65-ECF7FC779800}"/>
                </a:ext>
              </a:extLst>
            </p:cNvPr>
            <p:cNvSpPr txBox="1"/>
            <p:nvPr/>
          </p:nvSpPr>
          <p:spPr>
            <a:xfrm>
              <a:off x="4423664" y="5684610"/>
              <a:ext cx="3228931" cy="769441"/>
            </a:xfrm>
            <a:prstGeom prst="rect">
              <a:avLst/>
            </a:prstGeom>
            <a:noFill/>
          </p:spPr>
          <p:txBody>
            <a:bodyPr wrap="square">
              <a:spAutoFit/>
            </a:bodyPr>
            <a:lstStyle/>
            <a:p>
              <a:r>
                <a:rPr lang="en-AU" sz="4400" b="1">
                  <a:latin typeface="Calibri"/>
                  <a:ea typeface="Calibri"/>
                  <a:cs typeface="Calibri"/>
                </a:rPr>
                <a:t>+ Software +</a:t>
              </a:r>
              <a:endParaRPr lang="en-AU" sz="4400"/>
            </a:p>
          </p:txBody>
        </p:sp>
        <p:sp>
          <p:nvSpPr>
            <p:cNvPr id="8" name="TextBox 7">
              <a:extLst>
                <a:ext uri="{FF2B5EF4-FFF2-40B4-BE49-F238E27FC236}">
                  <a16:creationId xmlns:a16="http://schemas.microsoft.com/office/drawing/2014/main" id="{28D759CD-F859-D0E1-DC7E-62017168B133}"/>
                </a:ext>
              </a:extLst>
            </p:cNvPr>
            <p:cNvSpPr txBox="1"/>
            <p:nvPr/>
          </p:nvSpPr>
          <p:spPr>
            <a:xfrm>
              <a:off x="41721" y="5753868"/>
              <a:ext cx="4687887" cy="646331"/>
            </a:xfrm>
            <a:prstGeom prst="rect">
              <a:avLst/>
            </a:prstGeom>
            <a:noFill/>
          </p:spPr>
          <p:txBody>
            <a:bodyPr wrap="square">
              <a:spAutoFit/>
            </a:bodyPr>
            <a:lstStyle/>
            <a:p>
              <a:pPr algn="ctr"/>
              <a:r>
                <a:rPr lang="en-AU" sz="3600" b="1">
                  <a:latin typeface="Calibri"/>
                  <a:ea typeface="Calibri"/>
                  <a:cs typeface="Calibri"/>
                </a:rPr>
                <a:t>Digital RF</a:t>
              </a:r>
              <a:endParaRPr lang="en-AU" sz="3600"/>
            </a:p>
          </p:txBody>
        </p:sp>
        <p:sp>
          <p:nvSpPr>
            <p:cNvPr id="9" name="TextBox 8">
              <a:extLst>
                <a:ext uri="{FF2B5EF4-FFF2-40B4-BE49-F238E27FC236}">
                  <a16:creationId xmlns:a16="http://schemas.microsoft.com/office/drawing/2014/main" id="{ECC445ED-E481-8F6F-14C4-D2B5E82846BE}"/>
                </a:ext>
              </a:extLst>
            </p:cNvPr>
            <p:cNvSpPr txBox="1"/>
            <p:nvPr/>
          </p:nvSpPr>
          <p:spPr>
            <a:xfrm>
              <a:off x="7275133" y="5753868"/>
              <a:ext cx="4687887" cy="646331"/>
            </a:xfrm>
            <a:prstGeom prst="rect">
              <a:avLst/>
            </a:prstGeom>
            <a:noFill/>
          </p:spPr>
          <p:txBody>
            <a:bodyPr wrap="square">
              <a:spAutoFit/>
            </a:bodyPr>
            <a:lstStyle/>
            <a:p>
              <a:pPr algn="ctr"/>
              <a:r>
                <a:rPr lang="en-AU" sz="3600" b="1">
                  <a:latin typeface="Calibri"/>
                  <a:ea typeface="Calibri"/>
                  <a:cs typeface="Calibri"/>
                </a:rPr>
                <a:t>Machine Learning</a:t>
              </a:r>
              <a:endParaRPr lang="en-AU" sz="3600"/>
            </a:p>
          </p:txBody>
        </p:sp>
      </p:grpSp>
      <p:cxnSp>
        <p:nvCxnSpPr>
          <p:cNvPr id="10" name="Straight Connector 9">
            <a:extLst>
              <a:ext uri="{FF2B5EF4-FFF2-40B4-BE49-F238E27FC236}">
                <a16:creationId xmlns:a16="http://schemas.microsoft.com/office/drawing/2014/main" id="{68EAAF12-6220-3AB0-F4E2-21D037DF23C1}"/>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FC2DD7F-E6B5-ECAA-47E6-90D3368711FA}"/>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2" name="Picture 11">
            <a:extLst>
              <a:ext uri="{FF2B5EF4-FFF2-40B4-BE49-F238E27FC236}">
                <a16:creationId xmlns:a16="http://schemas.microsoft.com/office/drawing/2014/main" id="{939DD300-C83C-D6CD-669C-1B7A293B1901}"/>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pic>
        <p:nvPicPr>
          <p:cNvPr id="5" name="Picture 4">
            <a:extLst>
              <a:ext uri="{FF2B5EF4-FFF2-40B4-BE49-F238E27FC236}">
                <a16:creationId xmlns:a16="http://schemas.microsoft.com/office/drawing/2014/main" id="{6E93227B-657C-EA34-93C3-6AB21CC5E91C}"/>
              </a:ext>
            </a:extLst>
          </p:cNvPr>
          <p:cNvPicPr>
            <a:picLocks noChangeAspect="1"/>
          </p:cNvPicPr>
          <p:nvPr/>
        </p:nvPicPr>
        <p:blipFill>
          <a:blip r:embed="rId4"/>
          <a:stretch>
            <a:fillRect/>
          </a:stretch>
        </p:blipFill>
        <p:spPr>
          <a:xfrm>
            <a:off x="8560375" y="2408308"/>
            <a:ext cx="2637194" cy="3751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65E2DF69-4086-EB49-81AC-A31C44E33DE4}"/>
              </a:ext>
            </a:extLst>
          </p:cNvPr>
          <p:cNvPicPr>
            <a:picLocks noChangeAspect="1"/>
          </p:cNvPicPr>
          <p:nvPr/>
        </p:nvPicPr>
        <p:blipFill>
          <a:blip r:embed="rId5"/>
          <a:stretch>
            <a:fillRect/>
          </a:stretch>
        </p:blipFill>
        <p:spPr>
          <a:xfrm>
            <a:off x="1373146" y="2424345"/>
            <a:ext cx="2529646" cy="3685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7" name="Group 26">
            <a:extLst>
              <a:ext uri="{FF2B5EF4-FFF2-40B4-BE49-F238E27FC236}">
                <a16:creationId xmlns:a16="http://schemas.microsoft.com/office/drawing/2014/main" id="{912E5695-C7A0-F1B1-3923-1A20E5DCB4D3}"/>
              </a:ext>
            </a:extLst>
          </p:cNvPr>
          <p:cNvGrpSpPr/>
          <p:nvPr/>
        </p:nvGrpSpPr>
        <p:grpSpPr>
          <a:xfrm>
            <a:off x="4772225" y="3334576"/>
            <a:ext cx="2918716" cy="2825671"/>
            <a:chOff x="-37590" y="2702333"/>
            <a:chExt cx="2918716" cy="2825671"/>
          </a:xfrm>
          <a:effectLst>
            <a:outerShdw blurRad="50800" dist="38100" dir="5400000" algn="t" rotWithShape="0">
              <a:prstClr val="black">
                <a:alpha val="40000"/>
              </a:prstClr>
            </a:outerShdw>
          </a:effectLst>
        </p:grpSpPr>
        <p:sp>
          <p:nvSpPr>
            <p:cNvPr id="21" name="Rectangle: Rounded Corners 20">
              <a:extLst>
                <a:ext uri="{FF2B5EF4-FFF2-40B4-BE49-F238E27FC236}">
                  <a16:creationId xmlns:a16="http://schemas.microsoft.com/office/drawing/2014/main" id="{3AC7FF13-DD53-E73E-3512-788F7317F865}"/>
                </a:ext>
              </a:extLst>
            </p:cNvPr>
            <p:cNvSpPr/>
            <p:nvPr/>
          </p:nvSpPr>
          <p:spPr>
            <a:xfrm>
              <a:off x="-37590" y="2702333"/>
              <a:ext cx="2918716" cy="2768742"/>
            </a:xfrm>
            <a:prstGeom prst="roundRect">
              <a:avLst>
                <a:gd name="adj" fmla="val 9471"/>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987267E2-B72E-2FC7-A0E8-B6B780630955}"/>
                </a:ext>
              </a:extLst>
            </p:cNvPr>
            <p:cNvSpPr txBox="1"/>
            <p:nvPr/>
          </p:nvSpPr>
          <p:spPr>
            <a:xfrm>
              <a:off x="186923" y="3219680"/>
              <a:ext cx="2660836" cy="2308324"/>
            </a:xfrm>
            <a:prstGeom prst="rect">
              <a:avLst/>
            </a:prstGeom>
            <a:noFill/>
          </p:spPr>
          <p:txBody>
            <a:bodyPr wrap="square" rtlCol="0">
              <a:spAutoFit/>
            </a:bodyPr>
            <a:lstStyle/>
            <a:p>
              <a:r>
                <a:rPr lang="en-AU" sz="1200" b="1">
                  <a:solidFill>
                    <a:schemeClr val="bg1"/>
                  </a:solidFill>
                </a:rPr>
                <a:t>Affordable &amp; Scalable:</a:t>
              </a:r>
              <a:r>
                <a:rPr lang="en-AU" sz="1200">
                  <a:solidFill>
                    <a:schemeClr val="bg1"/>
                  </a:solidFill>
                </a:rPr>
                <a:t> Deploy hundreds at fraction of the cost</a:t>
              </a:r>
            </a:p>
            <a:p>
              <a:endParaRPr lang="en-AU" sz="1200">
                <a:solidFill>
                  <a:schemeClr val="bg1"/>
                </a:solidFill>
              </a:endParaRPr>
            </a:p>
            <a:p>
              <a:r>
                <a:rPr lang="en-AU" sz="1200">
                  <a:solidFill>
                    <a:schemeClr val="bg1"/>
                  </a:solidFill>
                </a:rPr>
                <a:t>✓</a:t>
              </a:r>
              <a:r>
                <a:rPr lang="en-AU" sz="1200" b="1">
                  <a:solidFill>
                    <a:schemeClr val="bg1"/>
                  </a:solidFill>
                </a:rPr>
                <a:t>Multi-Role Capable:</a:t>
              </a:r>
              <a:r>
                <a:rPr lang="en-AU" sz="1200">
                  <a:solidFill>
                    <a:schemeClr val="bg1"/>
                  </a:solidFill>
                </a:rPr>
                <a:t> One device, infinite possibilities through software</a:t>
              </a:r>
            </a:p>
            <a:p>
              <a:endParaRPr lang="en-AU" sz="1200">
                <a:solidFill>
                  <a:schemeClr val="bg1"/>
                </a:solidFill>
              </a:endParaRPr>
            </a:p>
            <a:p>
              <a:r>
                <a:rPr lang="en-AU" sz="1200">
                  <a:solidFill>
                    <a:schemeClr val="bg1"/>
                  </a:solidFill>
                </a:rPr>
                <a:t>✓</a:t>
              </a:r>
              <a:r>
                <a:rPr lang="en-AU" sz="1200" b="1">
                  <a:solidFill>
                    <a:schemeClr val="bg1"/>
                  </a:solidFill>
                </a:rPr>
                <a:t>Low Risk:</a:t>
              </a:r>
              <a:r>
                <a:rPr lang="en-AU" sz="1200">
                  <a:solidFill>
                    <a:schemeClr val="bg1"/>
                  </a:solidFill>
                </a:rPr>
                <a:t> Self-wipe capability, expendable by design</a:t>
              </a:r>
            </a:p>
            <a:p>
              <a:endParaRPr lang="en-AU" sz="1200">
                <a:solidFill>
                  <a:schemeClr val="bg1"/>
                </a:solidFill>
              </a:endParaRPr>
            </a:p>
            <a:p>
              <a:r>
                <a:rPr lang="en-AU" sz="1200">
                  <a:solidFill>
                    <a:schemeClr val="bg1"/>
                  </a:solidFill>
                </a:rPr>
                <a:t>✓</a:t>
              </a:r>
              <a:r>
                <a:rPr lang="en-AU" sz="1200" b="1">
                  <a:solidFill>
                    <a:schemeClr val="bg1"/>
                  </a:solidFill>
                </a:rPr>
                <a:t>Field Upgradeable:</a:t>
              </a:r>
              <a:r>
                <a:rPr lang="en-AU" sz="1200">
                  <a:solidFill>
                    <a:schemeClr val="bg1"/>
                  </a:solidFill>
                </a:rPr>
                <a:t> Adapt to new missions without new hardware</a:t>
              </a:r>
            </a:p>
            <a:p>
              <a:endParaRPr lang="en-AU" sz="1200">
                <a:solidFill>
                  <a:schemeClr val="bg1"/>
                </a:solidFill>
              </a:endParaRPr>
            </a:p>
          </p:txBody>
        </p:sp>
        <p:sp>
          <p:nvSpPr>
            <p:cNvPr id="24" name="TextBox 23">
              <a:extLst>
                <a:ext uri="{FF2B5EF4-FFF2-40B4-BE49-F238E27FC236}">
                  <a16:creationId xmlns:a16="http://schemas.microsoft.com/office/drawing/2014/main" id="{6C024EA2-BEF3-9295-FDA3-7DA0B194D25B}"/>
                </a:ext>
              </a:extLst>
            </p:cNvPr>
            <p:cNvSpPr txBox="1"/>
            <p:nvPr/>
          </p:nvSpPr>
          <p:spPr>
            <a:xfrm>
              <a:off x="67682" y="2907276"/>
              <a:ext cx="2537592" cy="369332"/>
            </a:xfrm>
            <a:prstGeom prst="rect">
              <a:avLst/>
            </a:prstGeom>
            <a:noFill/>
          </p:spPr>
          <p:txBody>
            <a:bodyPr wrap="square">
              <a:spAutoFit/>
            </a:bodyPr>
            <a:lstStyle/>
            <a:p>
              <a:pPr algn="ctr">
                <a:spcAft>
                  <a:spcPts val="2250"/>
                </a:spcAft>
                <a:buNone/>
              </a:pPr>
              <a:r>
                <a:rPr lang="en-AU" b="0" i="0">
                  <a:solidFill>
                    <a:srgbClr val="51CF66"/>
                  </a:solidFill>
                  <a:effectLst/>
                  <a:latin typeface="-apple-system"/>
                </a:rPr>
                <a:t>Software-Defined Future</a:t>
              </a:r>
            </a:p>
          </p:txBody>
        </p:sp>
        <p:sp>
          <p:nvSpPr>
            <p:cNvPr id="26" name="TextBox 25">
              <a:extLst>
                <a:ext uri="{FF2B5EF4-FFF2-40B4-BE49-F238E27FC236}">
                  <a16:creationId xmlns:a16="http://schemas.microsoft.com/office/drawing/2014/main" id="{506B3662-0B38-406E-E45A-187812045FC5}"/>
                </a:ext>
              </a:extLst>
            </p:cNvPr>
            <p:cNvSpPr txBox="1"/>
            <p:nvPr/>
          </p:nvSpPr>
          <p:spPr>
            <a:xfrm>
              <a:off x="123922" y="2768453"/>
              <a:ext cx="1957786" cy="261610"/>
            </a:xfrm>
            <a:prstGeom prst="rect">
              <a:avLst/>
            </a:prstGeom>
            <a:noFill/>
          </p:spPr>
          <p:txBody>
            <a:bodyPr wrap="square">
              <a:spAutoFit/>
            </a:bodyPr>
            <a:lstStyle/>
            <a:p>
              <a:r>
                <a:rPr lang="en-AU" sz="1100" b="1" i="0" cap="all">
                  <a:solidFill>
                    <a:srgbClr val="FFFFFF"/>
                  </a:solidFill>
                  <a:effectLst/>
                  <a:latin typeface="-apple-system"/>
                </a:rPr>
                <a:t>The Opportunity</a:t>
              </a:r>
              <a:endParaRPr lang="en-AU" sz="1100"/>
            </a:p>
          </p:txBody>
        </p:sp>
      </p:grpSp>
    </p:spTree>
    <p:extLst>
      <p:ext uri="{BB962C8B-B14F-4D97-AF65-F5344CB8AC3E}">
        <p14:creationId xmlns:p14="http://schemas.microsoft.com/office/powerpoint/2010/main" val="148212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5DA63-FFB5-021F-9E31-3A00D186E82C}"/>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B9F1BC65-C35A-AE81-9D12-E32886608724}"/>
              </a:ext>
            </a:extLst>
          </p:cNvPr>
          <p:cNvSpPr>
            <a:spLocks noGrp="1"/>
          </p:cNvSpPr>
          <p:nvPr>
            <p:ph idx="1"/>
          </p:nvPr>
        </p:nvSpPr>
        <p:spPr>
          <a:xfrm>
            <a:off x="319253" y="1"/>
            <a:ext cx="11540853" cy="1552574"/>
          </a:xfrm>
        </p:spPr>
        <p:txBody>
          <a:bodyPr anchor="ctr">
            <a:normAutofit/>
          </a:bodyPr>
          <a:lstStyle/>
          <a:p>
            <a:pPr algn="ctr"/>
            <a:r>
              <a:rPr lang="en-AU" sz="4400" b="1">
                <a:latin typeface="Arial"/>
                <a:cs typeface="Arial"/>
              </a:rPr>
              <a:t>Technology Development</a:t>
            </a:r>
            <a:endParaRPr lang="en-AU" sz="4400" b="1">
              <a:solidFill>
                <a:srgbClr val="FF0000"/>
              </a:solidFill>
            </a:endParaRPr>
          </a:p>
        </p:txBody>
      </p:sp>
      <p:cxnSp>
        <p:nvCxnSpPr>
          <p:cNvPr id="15" name="Straight Connector 14">
            <a:extLst>
              <a:ext uri="{FF2B5EF4-FFF2-40B4-BE49-F238E27FC236}">
                <a16:creationId xmlns:a16="http://schemas.microsoft.com/office/drawing/2014/main" id="{AD2F6724-5CFA-B2C2-54FA-6F051BF51C22}"/>
              </a:ext>
            </a:extLst>
          </p:cNvPr>
          <p:cNvCxnSpPr/>
          <p:nvPr/>
        </p:nvCxnSpPr>
        <p:spPr>
          <a:xfrm rot="5400000">
            <a:off x="6095676" y="-4298985"/>
            <a:ext cx="0" cy="1166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CACA75D-FC9D-DBAA-6B65-2A3635485A6D}"/>
              </a:ext>
            </a:extLst>
          </p:cNvPr>
          <p:cNvPicPr>
            <a:picLocks noChangeAspect="1"/>
          </p:cNvPicPr>
          <p:nvPr/>
        </p:nvPicPr>
        <p:blipFill rotWithShape="1">
          <a:blip r:embed="rId3"/>
          <a:srcRect l="23461" t="2852" r="22832" b="23510"/>
          <a:stretch/>
        </p:blipFill>
        <p:spPr>
          <a:xfrm>
            <a:off x="371080" y="285177"/>
            <a:ext cx="871041" cy="1048896"/>
          </a:xfrm>
          <a:prstGeom prst="rect">
            <a:avLst/>
          </a:prstGeom>
        </p:spPr>
      </p:pic>
      <p:pic>
        <p:nvPicPr>
          <p:cNvPr id="17" name="Picture 16">
            <a:extLst>
              <a:ext uri="{FF2B5EF4-FFF2-40B4-BE49-F238E27FC236}">
                <a16:creationId xmlns:a16="http://schemas.microsoft.com/office/drawing/2014/main" id="{349F6993-DAD1-B411-EEEA-E204706DAEB6}"/>
              </a:ext>
            </a:extLst>
          </p:cNvPr>
          <p:cNvPicPr>
            <a:picLocks noChangeAspect="1"/>
          </p:cNvPicPr>
          <p:nvPr/>
        </p:nvPicPr>
        <p:blipFill rotWithShape="1">
          <a:blip r:embed="rId3"/>
          <a:srcRect l="23461" t="2852" r="22832" b="23510"/>
          <a:stretch/>
        </p:blipFill>
        <p:spPr>
          <a:xfrm>
            <a:off x="10948406" y="285177"/>
            <a:ext cx="871041" cy="1048896"/>
          </a:xfrm>
          <a:prstGeom prst="rect">
            <a:avLst/>
          </a:prstGeom>
        </p:spPr>
      </p:pic>
      <p:sp>
        <p:nvSpPr>
          <p:cNvPr id="3" name="Text Placeholder 2">
            <a:extLst>
              <a:ext uri="{FF2B5EF4-FFF2-40B4-BE49-F238E27FC236}">
                <a16:creationId xmlns:a16="http://schemas.microsoft.com/office/drawing/2014/main" id="{2FC12EE2-00B1-5B71-9C0D-0C4F4BCC7157}"/>
              </a:ext>
            </a:extLst>
          </p:cNvPr>
          <p:cNvSpPr txBox="1">
            <a:spLocks/>
          </p:cNvSpPr>
          <p:nvPr/>
        </p:nvSpPr>
        <p:spPr>
          <a:xfrm>
            <a:off x="-3743168" y="413225"/>
            <a:ext cx="3157577" cy="5382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34000"/>
              </a:lnSpc>
              <a:defRPr/>
            </a:pPr>
            <a:r>
              <a:rPr lang="en-AU" sz="2400" b="0">
                <a:solidFill>
                  <a:srgbClr val="0070C0"/>
                </a:solidFill>
                <a:latin typeface="Arial"/>
                <a:cs typeface="Arial"/>
              </a:rPr>
              <a:t>Sam to do</a:t>
            </a:r>
            <a:endParaRPr lang="en-US"/>
          </a:p>
        </p:txBody>
      </p:sp>
      <p:sp>
        <p:nvSpPr>
          <p:cNvPr id="111" name="Arrow: Right 110">
            <a:extLst>
              <a:ext uri="{FF2B5EF4-FFF2-40B4-BE49-F238E27FC236}">
                <a16:creationId xmlns:a16="http://schemas.microsoft.com/office/drawing/2014/main" id="{B7F15713-B7DC-779B-AE18-95C524674B99}"/>
              </a:ext>
            </a:extLst>
          </p:cNvPr>
          <p:cNvSpPr/>
          <p:nvPr/>
        </p:nvSpPr>
        <p:spPr>
          <a:xfrm>
            <a:off x="2168770" y="1592385"/>
            <a:ext cx="4151922" cy="2266462"/>
          </a:xfrm>
          <a:prstGeom prst="rightArrow">
            <a:avLst/>
          </a:prstGeom>
          <a:solidFill>
            <a:srgbClr val="2D404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ea typeface="Calibri"/>
                <a:cs typeface="Calibri"/>
              </a:rPr>
              <a:t>HARDWARE</a:t>
            </a:r>
          </a:p>
          <a:p>
            <a:pPr algn="ctr"/>
            <a:r>
              <a:rPr lang="en-US">
                <a:ea typeface="Calibri"/>
                <a:cs typeface="Calibri"/>
              </a:rPr>
              <a:t>SDR Hardware Integration</a:t>
            </a:r>
          </a:p>
          <a:p>
            <a:pPr algn="ctr"/>
            <a:r>
              <a:rPr lang="en-US" err="1">
                <a:ea typeface="Calibri"/>
                <a:cs typeface="Calibri"/>
              </a:rPr>
              <a:t>Ruggedisation</a:t>
            </a:r>
            <a:endParaRPr lang="en-US">
              <a:ea typeface="Calibri"/>
              <a:cs typeface="Calibri"/>
            </a:endParaRPr>
          </a:p>
          <a:p>
            <a:pPr algn="ctr"/>
            <a:r>
              <a:rPr lang="en-US">
                <a:ea typeface="Calibri"/>
                <a:cs typeface="Calibri"/>
              </a:rPr>
              <a:t>Size, Weight &amp; Power</a:t>
            </a:r>
          </a:p>
        </p:txBody>
      </p:sp>
      <p:sp>
        <p:nvSpPr>
          <p:cNvPr id="112" name="Arrow: Right 111">
            <a:extLst>
              <a:ext uri="{FF2B5EF4-FFF2-40B4-BE49-F238E27FC236}">
                <a16:creationId xmlns:a16="http://schemas.microsoft.com/office/drawing/2014/main" id="{77B444CD-276D-CDD1-C29A-906034325CEE}"/>
              </a:ext>
            </a:extLst>
          </p:cNvPr>
          <p:cNvSpPr/>
          <p:nvPr/>
        </p:nvSpPr>
        <p:spPr>
          <a:xfrm>
            <a:off x="1973385" y="3858847"/>
            <a:ext cx="4151922" cy="1865923"/>
          </a:xfrm>
          <a:prstGeom prst="rightArrow">
            <a:avLst/>
          </a:prstGeom>
          <a:solidFill>
            <a:srgbClr val="BB912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ea typeface="Calibri"/>
                <a:cs typeface="Calibri"/>
              </a:rPr>
              <a:t>SOFTWARE</a:t>
            </a:r>
          </a:p>
          <a:p>
            <a:pPr algn="ctr"/>
            <a:r>
              <a:rPr lang="en-US">
                <a:ea typeface="Calibri"/>
                <a:cs typeface="Calibri"/>
              </a:rPr>
              <a:t>RF Processing</a:t>
            </a:r>
          </a:p>
          <a:p>
            <a:pPr algn="ctr"/>
            <a:r>
              <a:rPr lang="en-US">
                <a:ea typeface="Calibri"/>
                <a:cs typeface="Calibri"/>
              </a:rPr>
              <a:t>Machine Learning Training</a:t>
            </a:r>
          </a:p>
        </p:txBody>
      </p:sp>
      <p:sp>
        <p:nvSpPr>
          <p:cNvPr id="113" name="Rectangle 112">
            <a:extLst>
              <a:ext uri="{FF2B5EF4-FFF2-40B4-BE49-F238E27FC236}">
                <a16:creationId xmlns:a16="http://schemas.microsoft.com/office/drawing/2014/main" id="{5798AD10-D9A8-4C6A-C3C4-8B4AD344FCDE}"/>
              </a:ext>
            </a:extLst>
          </p:cNvPr>
          <p:cNvSpPr/>
          <p:nvPr/>
        </p:nvSpPr>
        <p:spPr>
          <a:xfrm>
            <a:off x="6320693" y="1826845"/>
            <a:ext cx="2129692" cy="389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ea typeface="Calibri"/>
                <a:cs typeface="Calibri"/>
              </a:rPr>
              <a:t>ADF INTEGRATION</a:t>
            </a:r>
          </a:p>
        </p:txBody>
      </p:sp>
      <p:sp>
        <p:nvSpPr>
          <p:cNvPr id="114" name="Arrow: Right 113">
            <a:extLst>
              <a:ext uri="{FF2B5EF4-FFF2-40B4-BE49-F238E27FC236}">
                <a16:creationId xmlns:a16="http://schemas.microsoft.com/office/drawing/2014/main" id="{A6B2F931-C71E-C2AB-434E-E3CFBA236594}"/>
              </a:ext>
            </a:extLst>
          </p:cNvPr>
          <p:cNvSpPr/>
          <p:nvPr/>
        </p:nvSpPr>
        <p:spPr>
          <a:xfrm>
            <a:off x="8450385" y="3038230"/>
            <a:ext cx="2305538" cy="1650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ea typeface="Calibri"/>
                <a:cs typeface="Calibri"/>
              </a:rPr>
              <a:t>ROLLOUT</a:t>
            </a:r>
            <a:endParaRPr lang="en-US" b="1"/>
          </a:p>
        </p:txBody>
      </p:sp>
      <p:sp>
        <p:nvSpPr>
          <p:cNvPr id="116" name="Arrow: Bent-Up 115">
            <a:extLst>
              <a:ext uri="{FF2B5EF4-FFF2-40B4-BE49-F238E27FC236}">
                <a16:creationId xmlns:a16="http://schemas.microsoft.com/office/drawing/2014/main" id="{42359B2B-6AD0-4CCD-DE5F-32E6F5E15E63}"/>
              </a:ext>
            </a:extLst>
          </p:cNvPr>
          <p:cNvSpPr/>
          <p:nvPr/>
        </p:nvSpPr>
        <p:spPr>
          <a:xfrm flipH="1">
            <a:off x="3282460" y="5294924"/>
            <a:ext cx="3946769" cy="1387229"/>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ea typeface="Calibri"/>
                <a:cs typeface="Calibri"/>
              </a:rPr>
              <a:t>TRL MATURATION</a:t>
            </a:r>
          </a:p>
        </p:txBody>
      </p:sp>
      <p:sp>
        <p:nvSpPr>
          <p:cNvPr id="133" name="Rectangle 132">
            <a:extLst>
              <a:ext uri="{FF2B5EF4-FFF2-40B4-BE49-F238E27FC236}">
                <a16:creationId xmlns:a16="http://schemas.microsoft.com/office/drawing/2014/main" id="{68BF9712-6C82-EF67-E572-1337ADCE251B}"/>
              </a:ext>
            </a:extLst>
          </p:cNvPr>
          <p:cNvSpPr/>
          <p:nvPr/>
        </p:nvSpPr>
        <p:spPr>
          <a:xfrm>
            <a:off x="7229231" y="5705230"/>
            <a:ext cx="390769" cy="976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06063"/>
      </p:ext>
    </p:extLst>
  </p:cSld>
  <p:clrMapOvr>
    <a:masterClrMapping/>
  </p:clrMapOvr>
</p:sld>
</file>

<file path=ppt/theme/theme1.xml><?xml version="1.0" encoding="utf-8"?>
<a:theme xmlns:a="http://schemas.openxmlformats.org/drawingml/2006/main" name="Title Page_White_16: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Internal Page_Black_16:9">
  <a:themeElements>
    <a:clrScheme name="Army Brand Colours">
      <a:dk1>
        <a:sysClr val="windowText" lastClr="000000"/>
      </a:dk1>
      <a:lt1>
        <a:sysClr val="window" lastClr="FFFFFF"/>
      </a:lt1>
      <a:dk2>
        <a:srgbClr val="3D441E"/>
      </a:dk2>
      <a:lt2>
        <a:srgbClr val="FFFFFF"/>
      </a:lt2>
      <a:accent1>
        <a:srgbClr val="79863C"/>
      </a:accent1>
      <a:accent2>
        <a:srgbClr val="8B7C5E"/>
      </a:accent2>
      <a:accent3>
        <a:srgbClr val="8F5A28"/>
      </a:accent3>
      <a:accent4>
        <a:srgbClr val="3D441E"/>
      </a:accent4>
      <a:accent5>
        <a:srgbClr val="5D452B"/>
      </a:accent5>
      <a:accent6>
        <a:srgbClr val="6C5D35"/>
      </a:accent6>
      <a:hlink>
        <a:srgbClr val="3D441E"/>
      </a:hlink>
      <a:folHlink>
        <a:srgbClr val="7986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nal Page_Black_16:9">
  <a:themeElements>
    <a:clrScheme name="Army Brand Colours">
      <a:dk1>
        <a:sysClr val="windowText" lastClr="000000"/>
      </a:dk1>
      <a:lt1>
        <a:sysClr val="window" lastClr="FFFFFF"/>
      </a:lt1>
      <a:dk2>
        <a:srgbClr val="3D441E"/>
      </a:dk2>
      <a:lt2>
        <a:srgbClr val="FFFFFF"/>
      </a:lt2>
      <a:accent1>
        <a:srgbClr val="79863C"/>
      </a:accent1>
      <a:accent2>
        <a:srgbClr val="8B7C5E"/>
      </a:accent2>
      <a:accent3>
        <a:srgbClr val="8F5A28"/>
      </a:accent3>
      <a:accent4>
        <a:srgbClr val="3D441E"/>
      </a:accent4>
      <a:accent5>
        <a:srgbClr val="5D452B"/>
      </a:accent5>
      <a:accent6>
        <a:srgbClr val="6C5D35"/>
      </a:accent6>
      <a:hlink>
        <a:srgbClr val="3D441E"/>
      </a:hlink>
      <a:folHlink>
        <a:srgbClr val="7986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nd Page_Black_16: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nd Page_White_16: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Internal Page_Black_16:9">
  <a:themeElements>
    <a:clrScheme name="Army Brand Colours">
      <a:dk1>
        <a:sysClr val="windowText" lastClr="000000"/>
      </a:dk1>
      <a:lt1>
        <a:sysClr val="window" lastClr="FFFFFF"/>
      </a:lt1>
      <a:dk2>
        <a:srgbClr val="3D441E"/>
      </a:dk2>
      <a:lt2>
        <a:srgbClr val="FFFFFF"/>
      </a:lt2>
      <a:accent1>
        <a:srgbClr val="79863C"/>
      </a:accent1>
      <a:accent2>
        <a:srgbClr val="8B7C5E"/>
      </a:accent2>
      <a:accent3>
        <a:srgbClr val="8F5A28"/>
      </a:accent3>
      <a:accent4>
        <a:srgbClr val="3D441E"/>
      </a:accent4>
      <a:accent5>
        <a:srgbClr val="5D452B"/>
      </a:accent5>
      <a:accent6>
        <a:srgbClr val="6C5D35"/>
      </a:accent6>
      <a:hlink>
        <a:srgbClr val="3D441E"/>
      </a:hlink>
      <a:folHlink>
        <a:srgbClr val="7986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ntents Slide">
  <a:themeElements>
    <a:clrScheme name="Custom 4">
      <a:dk1>
        <a:sysClr val="windowText" lastClr="000000"/>
      </a:dk1>
      <a:lt1>
        <a:sysClr val="window" lastClr="FFFFFF"/>
      </a:lt1>
      <a:dk2>
        <a:srgbClr val="595959"/>
      </a:dk2>
      <a:lt2>
        <a:srgbClr val="FFFFFF"/>
      </a:lt2>
      <a:accent1>
        <a:srgbClr val="C00000"/>
      </a:accent1>
      <a:accent2>
        <a:srgbClr val="8B7C5E"/>
      </a:accent2>
      <a:accent3>
        <a:srgbClr val="8F5A28"/>
      </a:accent3>
      <a:accent4>
        <a:srgbClr val="5A0808"/>
      </a:accent4>
      <a:accent5>
        <a:srgbClr val="5D452B"/>
      </a:accent5>
      <a:accent6>
        <a:srgbClr val="C00000"/>
      </a:accent6>
      <a:hlink>
        <a:srgbClr val="C00000"/>
      </a:hlink>
      <a:folHlink>
        <a:srgbClr val="FF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EF8AA09E762438B8C575DB6F27FDD" ma:contentTypeVersion="0" ma:contentTypeDescription="Create a new document." ma:contentTypeScope="" ma:versionID="3c0cb9bad8e2d9bbd4f97ecf1c611ce0">
  <xsd:schema xmlns:xsd="http://www.w3.org/2001/XMLSchema" xmlns:xs="http://www.w3.org/2001/XMLSchema" xmlns:p="http://schemas.microsoft.com/office/2006/metadata/properties" targetNamespace="http://schemas.microsoft.com/office/2006/metadata/properties" ma:root="true" ma:fieldsID="8022916f55ab85163ee9a5069dec31d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E88D16-6533-4686-9F68-B2D6173F236B}">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93CDDDAD-1213-4AAB-8FC1-FC52A9367EA0}">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A9BF0D7-3BFC-4CD0-BBB7-D03F85DCDA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7802</Words>
  <Application>Microsoft Office PowerPoint</Application>
  <PresentationFormat>Widescreen</PresentationFormat>
  <Paragraphs>1158</Paragraphs>
  <Slides>47</Slides>
  <Notes>38</Notes>
  <HiddenSlides>15</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47</vt:i4>
      </vt:variant>
    </vt:vector>
  </HeadingPairs>
  <TitlesOfParts>
    <vt:vector size="74" baseType="lpstr">
      <vt:lpstr>-apple-system</vt:lpstr>
      <vt:lpstr>Aptos</vt:lpstr>
      <vt:lpstr>Aptos Display</vt:lpstr>
      <vt:lpstr>Arial</vt:lpstr>
      <vt:lpstr>Arial Black</vt:lpstr>
      <vt:lpstr>Arial,Sans-Serif</vt:lpstr>
      <vt:lpstr>Book Antiqua</vt:lpstr>
      <vt:lpstr>Calibri</vt:lpstr>
      <vt:lpstr>Calibri Light</vt:lpstr>
      <vt:lpstr>Courier New</vt:lpstr>
      <vt:lpstr>Courier New,monospace</vt:lpstr>
      <vt:lpstr>Freestyle Script</vt:lpstr>
      <vt:lpstr>Roboto</vt:lpstr>
      <vt:lpstr>Segoe UI</vt:lpstr>
      <vt:lpstr>Segoe UI Emoji</vt:lpstr>
      <vt:lpstr>Times New Roman</vt:lpstr>
      <vt:lpstr>Wingdings</vt:lpstr>
      <vt:lpstr>Title Page_White_16:9</vt:lpstr>
      <vt:lpstr>Internal Page_Black_16:9</vt:lpstr>
      <vt:lpstr>End Page_Black_16:9</vt:lpstr>
      <vt:lpstr>End Page_White_16:9</vt:lpstr>
      <vt:lpstr>Black</vt:lpstr>
      <vt:lpstr>1_Internal Page_Black_16:9</vt:lpstr>
      <vt:lpstr>1_Default Design</vt:lpstr>
      <vt:lpstr>5_Default Design</vt:lpstr>
      <vt:lpstr>Contents Slide</vt:lpstr>
      <vt:lpstr>2_Internal Page_Black_16:9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Collaboration Opportunity :  Industry, Defence and Academic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Future of Defence is Software-Defined</vt:lpstr>
      <vt:lpstr>PowerPoint Presentation</vt:lpstr>
      <vt:lpstr>PowerPoint Presentation</vt:lpstr>
      <vt:lpstr>PowerPoint Presentation</vt:lpstr>
      <vt:lpstr>PowerPoint Presentation</vt:lpstr>
      <vt:lpstr>PowerPoint Presentation</vt:lpstr>
      <vt:lpstr>PowerPoint Presentation</vt:lpstr>
      <vt:lpstr>Flexibility, Precision, And Adaptability  Across Many Signal Environments.</vt:lpstr>
      <vt:lpstr>PowerPoint Presentation</vt:lpstr>
      <vt:lpstr>PowerPoint Presentation</vt:lpstr>
      <vt:lpstr>How the Node Works</vt:lpstr>
      <vt:lpstr>PowerPoint Presentation</vt:lpstr>
      <vt:lpstr>1 – Listen &amp; Convert : Digital RF Hardware </vt:lpstr>
      <vt:lpstr>2 – Think &amp; Decide : Deep Learning </vt:lpstr>
      <vt:lpstr>3 : Scan &amp; Focus : Active Radar  </vt:lpstr>
      <vt:lpstr>Innovation : Exercise duration</vt:lpstr>
      <vt:lpstr>Old PSS Systems</vt:lpstr>
      <vt:lpstr>Grant 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Capability Concept </vt:lpstr>
      <vt:lpstr>PowerPoint Presentation</vt:lpstr>
      <vt:lpstr>PowerPoint Presentation</vt:lpstr>
      <vt:lpstr>PowerPoint Presentation</vt:lpstr>
    </vt:vector>
  </TitlesOfParts>
  <Company>Defence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(widescreen)</dc:title>
  <dc:creator>Langi, Frances MS</dc:creator>
  <cp:lastModifiedBy>David V</cp:lastModifiedBy>
  <cp:revision>4</cp:revision>
  <cp:lastPrinted>2021-03-31T04:23:14Z</cp:lastPrinted>
  <dcterms:created xsi:type="dcterms:W3CDTF">2021-03-31T04:11:17Z</dcterms:created>
  <dcterms:modified xsi:type="dcterms:W3CDTF">2025-09-25T06:46:47Z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32123</vt:lpwstr>
  </property>
  <property fmtid="{D5CDD505-2E9C-101B-9397-08002B2CF9AE}" pid="3" name="Objective-Id">
    <vt:lpwstr>BQ71831254</vt:lpwstr>
  </property>
  <property fmtid="{D5CDD505-2E9C-101B-9397-08002B2CF9AE}" pid="4" name="Objective-Title">
    <vt:lpwstr>20241127 - Pitch Template - EX Western Dawn 24</vt:lpwstr>
  </property>
  <property fmtid="{D5CDD505-2E9C-101B-9397-08002B2CF9AE}" pid="5" name="Objective-Comment">
    <vt:lpwstr/>
  </property>
  <property fmtid="{D5CDD505-2E9C-101B-9397-08002B2CF9AE}" pid="6" name="Objective-CreationStamp">
    <vt:filetime>2024-11-27T09:05:27Z</vt:filetime>
  </property>
  <property fmtid="{D5CDD505-2E9C-101B-9397-08002B2CF9AE}" pid="7" name="Objective-IsApproved">
    <vt:bool>false</vt:bool>
  </property>
  <property fmtid="{D5CDD505-2E9C-101B-9397-08002B2CF9AE}" pid="8" name="Objective-IsPublished">
    <vt:bool>true</vt:bool>
  </property>
  <property fmtid="{D5CDD505-2E9C-101B-9397-08002B2CF9AE}" pid="9" name="Objective-DatePublished">
    <vt:filetime>2024-11-28T11:08:03Z</vt:filetime>
  </property>
  <property fmtid="{D5CDD505-2E9C-101B-9397-08002B2CF9AE}" pid="10" name="Objective-ModificationStamp">
    <vt:filetime>2024-11-28T11:08:03Z</vt:filetime>
  </property>
  <property fmtid="{D5CDD505-2E9C-101B-9397-08002B2CF9AE}" pid="11" name="Objective-Owner">
    <vt:lpwstr>Defence</vt:lpwstr>
  </property>
  <property fmtid="{D5CDD505-2E9C-101B-9397-08002B2CF9AE}" pid="12" name="Objective-Path">
    <vt:lpwstr>Objective Global Folder - PROD:Defence Business Units:Army:2nd (AS) Division:13th Brigade:HQ 13 BDE : Headquarters 13th Brigade:HQ 13 BDE 001 Corporate Files:09 - Projects:Projects - 2024:HQ 13 BDE - Projects - 2024:3. Brigade Events:240931-13 BDE - EX WESTERN DAWN 2024:Orders and Instructions:Pitch Day:</vt:lpwstr>
  </property>
  <property fmtid="{D5CDD505-2E9C-101B-9397-08002B2CF9AE}" pid="13" name="Objective-Parent">
    <vt:lpwstr>Pitch Day</vt:lpwstr>
  </property>
  <property fmtid="{D5CDD505-2E9C-101B-9397-08002B2CF9AE}" pid="14" name="Objective-State">
    <vt:lpwstr>Published</vt:lpwstr>
  </property>
  <property fmtid="{D5CDD505-2E9C-101B-9397-08002B2CF9AE}" pid="15" name="Objective-Version">
    <vt:lpwstr>5.0</vt:lpwstr>
  </property>
  <property fmtid="{D5CDD505-2E9C-101B-9397-08002B2CF9AE}" pid="16" name="Objective-VersionNumber">
    <vt:i4>6</vt:i4>
  </property>
  <property fmtid="{D5CDD505-2E9C-101B-9397-08002B2CF9AE}" pid="17" name="Objective-VersionComment">
    <vt:lpwstr/>
  </property>
  <property fmtid="{D5CDD505-2E9C-101B-9397-08002B2CF9AE}" pid="18" name="Objective-FileNumber">
    <vt:lpwstr>2024/1047725</vt:lpwstr>
  </property>
  <property fmtid="{D5CDD505-2E9C-101B-9397-08002B2CF9AE}" pid="19" name="Objective-Classification">
    <vt:lpwstr>[Inherited - Official]</vt:lpwstr>
  </property>
  <property fmtid="{D5CDD505-2E9C-101B-9397-08002B2CF9AE}" pid="20" name="Objective-Caveats">
    <vt:lpwstr/>
  </property>
  <property fmtid="{D5CDD505-2E9C-101B-9397-08002B2CF9AE}" pid="21" name="Objective-Document Type [system]">
    <vt:lpwstr/>
  </property>
  <property fmtid="{D5CDD505-2E9C-101B-9397-08002B2CF9AE}" pid="22" name="ContentTypeId">
    <vt:lpwstr>0x010100F09EF8AA09E762438B8C575DB6F27FDD</vt:lpwstr>
  </property>
  <property fmtid="{D5CDD505-2E9C-101B-9397-08002B2CF9AE}" pid="23" name="Objective-Reason for Security Classification Change [system]">
    <vt:lpwstr/>
  </property>
</Properties>
</file>